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4.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5.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20"/>
  </p:notesMasterIdLst>
  <p:handoutMasterIdLst>
    <p:handoutMasterId r:id="rId21"/>
  </p:handoutMasterIdLst>
  <p:sldIdLst>
    <p:sldId id="292" r:id="rId5"/>
    <p:sldId id="307" r:id="rId6"/>
    <p:sldId id="308" r:id="rId7"/>
    <p:sldId id="314" r:id="rId8"/>
    <p:sldId id="309" r:id="rId9"/>
    <p:sldId id="310" r:id="rId10"/>
    <p:sldId id="312" r:id="rId11"/>
    <p:sldId id="313" r:id="rId12"/>
    <p:sldId id="296" r:id="rId13"/>
    <p:sldId id="283" r:id="rId14"/>
    <p:sldId id="302" r:id="rId15"/>
    <p:sldId id="299" r:id="rId16"/>
    <p:sldId id="306" r:id="rId17"/>
    <p:sldId id="305" r:id="rId18"/>
    <p:sldId id="30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658E9F"/>
    <a:srgbClr val="8BB2C3"/>
    <a:srgbClr val="8BAAB7"/>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388" autoAdjust="0"/>
  </p:normalViewPr>
  <p:slideViewPr>
    <p:cSldViewPr snapToGrid="0" showGuides="1">
      <p:cViewPr varScale="1">
        <p:scale>
          <a:sx n="76" d="100"/>
          <a:sy n="76" d="100"/>
        </p:scale>
        <p:origin x="62" y="106"/>
      </p:cViewPr>
      <p:guideLst/>
    </p:cSldViewPr>
  </p:slideViewPr>
  <p:outlineViewPr>
    <p:cViewPr>
      <p:scale>
        <a:sx n="33" d="100"/>
        <a:sy n="33" d="100"/>
      </p:scale>
      <p:origin x="0" y="-4982"/>
    </p:cViewPr>
  </p:outlineViewPr>
  <p:notesTextViewPr>
    <p:cViewPr>
      <p:scale>
        <a:sx n="1" d="1"/>
        <a:sy n="1" d="1"/>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_rels/data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diagrams/_rels/data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 Id="rId4" Type="http://schemas.openxmlformats.org/officeDocument/2006/relationships/image" Target="../media/image20.png"/></Relationships>
</file>

<file path=ppt/diagrams/_rels/drawing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diagrams/_rels/drawing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 Id="rId4" Type="http://schemas.openxmlformats.org/officeDocument/2006/relationships/image" Target="../media/image20.png"/></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1" csCatId="mainScheme" phldr="1"/>
      <dgm:spPr/>
      <dgm:t>
        <a:bodyPr/>
        <a:lstStyle/>
        <a:p>
          <a:endParaRPr lang="en-US"/>
        </a:p>
      </dgm:t>
    </dgm:pt>
    <dgm:pt modelId="{3E205C7B-8A87-4102-95F9-116F6F065E52}">
      <dgm:prSet custT="1"/>
      <dgm:spPr/>
      <dgm:t>
        <a:bodyPr/>
        <a:lstStyle/>
        <a:p>
          <a:r>
            <a:rPr kumimoji="0" lang="en-US" altLang="en-US" sz="1400" b="0" i="0" u="none" strike="noStrike" cap="none" normalizeH="0" baseline="0" dirty="0">
              <a:ln/>
              <a:effectLst/>
              <a:latin typeface="Arial" panose="020B0604020202020204" pitchFamily="34" charset="0"/>
              <a:cs typeface="Arial" panose="020B0604020202020204" pitchFamily="34" charset="0"/>
            </a:rPr>
            <a:t>In Israel, </a:t>
          </a:r>
          <a:r>
            <a:rPr kumimoji="0" lang="en-US" altLang="en-US" sz="1400" b="1" i="0" u="none" strike="noStrike" cap="none" normalizeH="0" baseline="0" dirty="0">
              <a:ln/>
              <a:effectLst/>
              <a:latin typeface="Arial" panose="020B0604020202020204" pitchFamily="34" charset="0"/>
              <a:cs typeface="Arial" panose="020B0604020202020204" pitchFamily="34" charset="0"/>
            </a:rPr>
            <a:t>for those purchasing a prosthesis through the Ministry of Health </a:t>
          </a:r>
          <a:r>
            <a:rPr kumimoji="0" lang="en-US" altLang="en-US" sz="1400" b="0" i="0" u="none" strike="noStrike" cap="none" normalizeH="0" baseline="0" dirty="0">
              <a:ln/>
              <a:effectLst/>
              <a:latin typeface="Arial" panose="020B0604020202020204" pitchFamily="34" charset="0"/>
              <a:cs typeface="Arial" panose="020B0604020202020204" pitchFamily="34" charset="0"/>
            </a:rPr>
            <a:t>(in cases of illness or accident, not for military or terror-related injuries), a co-payment of up to 25% of the cost is required, based on socioeconomic status.</a:t>
          </a:r>
          <a:endParaRPr kumimoji="0" lang="en-US" altLang="en-US" sz="1400" b="0" i="0" u="none" strike="noStrike" cap="none" normalizeH="0" baseline="0" dirty="0">
            <a:ln/>
            <a:effectLst/>
            <a:latin typeface="Arial" panose="020B0604020202020204" pitchFamily="34" charset="0"/>
          </a:endParaRPr>
        </a:p>
      </dgm:t>
    </dgm:pt>
    <dgm:pt modelId="{A4804530-7F81-4BFC-AC4C-6FF7A686BD05}" type="sibTrans" cxnId="{AA6AF1EB-3179-4F19-94A2-45E244AEFD4E}">
      <dgm:prSet/>
      <dgm:spPr/>
      <dgm:t>
        <a:bodyPr/>
        <a:lstStyle/>
        <a:p>
          <a:endParaRPr lang="en-US" sz="1400"/>
        </a:p>
      </dgm:t>
    </dgm:pt>
    <dgm:pt modelId="{2E21A91F-B619-4F41-B8BC-858FEBFDAA4F}" type="parTrans" cxnId="{AA6AF1EB-3179-4F19-94A2-45E244AEFD4E}">
      <dgm:prSet/>
      <dgm:spPr/>
      <dgm:t>
        <a:bodyPr/>
        <a:lstStyle/>
        <a:p>
          <a:endParaRPr lang="en-US" sz="1400"/>
        </a:p>
      </dgm:t>
    </dgm:pt>
    <dgm:pt modelId="{A3BED7D1-4D54-435E-8762-C3AFF8494E18}" type="pres">
      <dgm:prSet presAssocID="{A9A72E6E-AA61-485E-AEBE-D7EAC89E0CB6}" presName="vert0" presStyleCnt="0">
        <dgm:presLayoutVars>
          <dgm:dir/>
          <dgm:animOne val="branch"/>
          <dgm:animLvl val="lvl"/>
        </dgm:presLayoutVars>
      </dgm:prSet>
      <dgm:spPr/>
    </dgm:pt>
    <dgm:pt modelId="{45150139-A48D-4427-8A95-31AE6790564B}" type="pres">
      <dgm:prSet presAssocID="{3E205C7B-8A87-4102-95F9-116F6F065E52}" presName="thickLine" presStyleLbl="alignNode1" presStyleIdx="0" presStyleCnt="1"/>
      <dgm:spPr/>
    </dgm:pt>
    <dgm:pt modelId="{7163AB82-093D-418D-B37B-70D6892072E3}" type="pres">
      <dgm:prSet presAssocID="{3E205C7B-8A87-4102-95F9-116F6F065E52}" presName="horz1" presStyleCnt="0"/>
      <dgm:spPr/>
    </dgm:pt>
    <dgm:pt modelId="{00364546-E771-42CD-897A-8D7FC3CCDC70}" type="pres">
      <dgm:prSet presAssocID="{3E205C7B-8A87-4102-95F9-116F6F065E52}" presName="tx1" presStyleLbl="revTx" presStyleIdx="0" presStyleCnt="1"/>
      <dgm:spPr/>
    </dgm:pt>
    <dgm:pt modelId="{4710CCCA-FB73-465D-A1A8-B2BF78DC2519}" type="pres">
      <dgm:prSet presAssocID="{3E205C7B-8A87-4102-95F9-116F6F065E52}" presName="vert1" presStyleCnt="0"/>
      <dgm:spPr/>
    </dgm:pt>
  </dgm:ptLst>
  <dgm:cxnLst>
    <dgm:cxn modelId="{C70F7F89-CD93-437D-8DA0-965D476E0A56}" type="presOf" srcId="{3E205C7B-8A87-4102-95F9-116F6F065E52}" destId="{00364546-E771-42CD-897A-8D7FC3CCDC70}" srcOrd="0" destOrd="0" presId="urn:microsoft.com/office/officeart/2008/layout/LinedList"/>
    <dgm:cxn modelId="{1DE523E0-1876-4E68-B6BE-1FDF63C165BC}" type="presOf" srcId="{A9A72E6E-AA61-485E-AEBE-D7EAC89E0CB6}" destId="{A3BED7D1-4D54-435E-8762-C3AFF8494E18}" srcOrd="0" destOrd="0" presId="urn:microsoft.com/office/officeart/2008/layout/LinedList"/>
    <dgm:cxn modelId="{AA6AF1EB-3179-4F19-94A2-45E244AEFD4E}" srcId="{A9A72E6E-AA61-485E-AEBE-D7EAC89E0CB6}" destId="{3E205C7B-8A87-4102-95F9-116F6F065E52}" srcOrd="0" destOrd="0" parTransId="{2E21A91F-B619-4F41-B8BC-858FEBFDAA4F}" sibTransId="{A4804530-7F81-4BFC-AC4C-6FF7A686BD05}"/>
    <dgm:cxn modelId="{EA3FD891-B8FC-4DFB-8E52-AE812148A2DB}" type="presParOf" srcId="{A3BED7D1-4D54-435E-8762-C3AFF8494E18}" destId="{45150139-A48D-4427-8A95-31AE6790564B}" srcOrd="0" destOrd="0" presId="urn:microsoft.com/office/officeart/2008/layout/LinedList"/>
    <dgm:cxn modelId="{A18BD0D4-2206-4281-B2CE-7FE77ECDF966}" type="presParOf" srcId="{A3BED7D1-4D54-435E-8762-C3AFF8494E18}" destId="{7163AB82-093D-418D-B37B-70D6892072E3}" srcOrd="1" destOrd="0" presId="urn:microsoft.com/office/officeart/2008/layout/LinedList"/>
    <dgm:cxn modelId="{BFAA40E4-8805-486A-BB0D-8E312B9C4918}" type="presParOf" srcId="{7163AB82-093D-418D-B37B-70D6892072E3}" destId="{00364546-E771-42CD-897A-8D7FC3CCDC70}" srcOrd="0" destOrd="0" presId="urn:microsoft.com/office/officeart/2008/layout/LinedList"/>
    <dgm:cxn modelId="{E55F1025-C570-4F82-931A-D9E8DA8D9F13}" type="presParOf" srcId="{7163AB82-093D-418D-B37B-70D6892072E3}" destId="{4710CCCA-FB73-465D-A1A8-B2BF78DC2519}"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1" csCatId="mainScheme" phldr="1"/>
      <dgm:spPr/>
      <dgm:t>
        <a:bodyPr/>
        <a:lstStyle/>
        <a:p>
          <a:endParaRPr lang="en-US"/>
        </a:p>
      </dgm:t>
    </dgm:pt>
    <dgm:pt modelId="{2D8A30D3-C133-4D1A-B410-AE6718BC2F4F}">
      <dgm:prSet custT="1"/>
      <dgm:spPr/>
      <dgm: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 Neurofeedback involves monitoring brain activity and providing real-time feedback, enabling individuals to modulate their neural patterns.</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EEG captures electrical activity in the brain but is complex.</a:t>
          </a:r>
        </a:p>
      </dgm:t>
    </dgm:pt>
    <dgm:pt modelId="{FD5817D7-9F59-4D45-9622-8E5A5B490EA7}" type="parTrans" cxnId="{922B27CA-FC42-4D14-A06F-9D4CEA331F1D}">
      <dgm:prSet/>
      <dgm:spPr/>
      <dgm:t>
        <a:bodyPr/>
        <a:lstStyle/>
        <a:p>
          <a:endParaRPr lang="en-US" sz="1400"/>
        </a:p>
      </dgm:t>
    </dgm:pt>
    <dgm:pt modelId="{DAB3FB85-03DF-4A92-A513-DF7176948454}" type="sibTrans" cxnId="{922B27CA-FC42-4D14-A06F-9D4CEA331F1D}">
      <dgm:prSet/>
      <dgm:spPr/>
      <dgm:t>
        <a:bodyPr/>
        <a:lstStyle/>
        <a:p>
          <a:endParaRPr lang="en-US" sz="1400"/>
        </a:p>
      </dgm:t>
    </dgm:pt>
    <dgm:pt modelId="{43B1B0D6-68C3-4570-AA90-54EB21411F92}">
      <dgm:prSet custT="1"/>
      <dgm:spPr/>
      <dgm: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That’s why we Should Transform EEG data into a frequency domain to reveal hidden patterns using Wavelet Transform Techniques</a:t>
          </a:r>
        </a:p>
      </dgm:t>
    </dgm:pt>
    <dgm:pt modelId="{942C8099-8255-4B2D-9922-E5E04A276234}" type="parTrans" cxnId="{2CE05117-093F-4F37-8CBE-C4FCF05DC3E6}">
      <dgm:prSet/>
      <dgm:spPr/>
      <dgm:t>
        <a:bodyPr/>
        <a:lstStyle/>
        <a:p>
          <a:endParaRPr lang="en-US"/>
        </a:p>
      </dgm:t>
    </dgm:pt>
    <dgm:pt modelId="{10F2C75F-D4E1-40AC-9718-F8001B67A150}" type="sibTrans" cxnId="{2CE05117-093F-4F37-8CBE-C4FCF05DC3E6}">
      <dgm:prSet/>
      <dgm:spPr/>
      <dgm:t>
        <a:bodyPr/>
        <a:lstStyle/>
        <a:p>
          <a:endParaRPr lang="en-US"/>
        </a:p>
      </dgm:t>
    </dgm:pt>
    <dgm:pt modelId="{CD380C2D-5314-4190-95C2-8B7636FF0DA0}">
      <dgm:prSet custT="1"/>
      <dgm:spPr/>
      <dgm:t>
        <a:bodyPr/>
        <a:lstStyle/>
        <a:p>
          <a:pPr marL="0" lvl="0" indent="0" algn="l" defTabSz="622300">
            <a:lnSpc>
              <a:spcPct val="90000"/>
            </a:lnSpc>
            <a:spcBef>
              <a:spcPct val="0"/>
            </a:spcBef>
            <a:spcAft>
              <a:spcPct val="35000"/>
            </a:spcAft>
            <a:buFont typeface="Arial" panose="020B0604020202020204" pitchFamily="34" charset="0"/>
            <a:buNone/>
          </a:pPr>
          <a:r>
            <a:rPr lang="en-US" sz="1400" b="1" kern="1200" dirty="0">
              <a:solidFill>
                <a:prstClr val="black">
                  <a:hueOff val="0"/>
                  <a:satOff val="0"/>
                  <a:lumOff val="0"/>
                  <a:alphaOff val="0"/>
                </a:prstClr>
              </a:solidFill>
              <a:latin typeface="Gill Sans MT" panose="020B0502020104020203"/>
              <a:ea typeface="+mn-ea"/>
              <a:cs typeface="+mn-cs"/>
            </a:rPr>
            <a:t>Approach:</a:t>
          </a:r>
          <a:r>
            <a:rPr lang="en-US" sz="1400" b="0" kern="1200" dirty="0">
              <a:solidFill>
                <a:prstClr val="black">
                  <a:hueOff val="0"/>
                  <a:satOff val="0"/>
                  <a:lumOff val="0"/>
                  <a:alphaOff val="0"/>
                </a:prstClr>
              </a:solidFill>
              <a:latin typeface="Gill Sans MT" panose="020B0502020104020203"/>
              <a:ea typeface="+mn-ea"/>
              <a:cs typeface="+mn-cs"/>
            </a:rPr>
            <a:t> </a:t>
          </a:r>
          <a:br>
            <a:rPr lang="en-US" sz="1400" b="0" kern="1200" dirty="0">
              <a:solidFill>
                <a:prstClr val="black">
                  <a:hueOff val="0"/>
                  <a:satOff val="0"/>
                  <a:lumOff val="0"/>
                  <a:alphaOff val="0"/>
                </a:prstClr>
              </a:solidFill>
              <a:latin typeface="Gill Sans MT" panose="020B0502020104020203"/>
              <a:ea typeface="+mn-ea"/>
              <a:cs typeface="+mn-cs"/>
            </a:rPr>
          </a:br>
          <a:r>
            <a:rPr lang="en-US" sz="1400" b="1" kern="1200" dirty="0">
              <a:solidFill>
                <a:prstClr val="black">
                  <a:hueOff val="0"/>
                  <a:satOff val="0"/>
                  <a:lumOff val="0"/>
                  <a:alphaOff val="0"/>
                </a:prstClr>
              </a:solidFill>
              <a:latin typeface="Gill Sans MT" panose="020B0502020104020203"/>
              <a:ea typeface="+mn-ea"/>
              <a:cs typeface="+mn-cs"/>
            </a:rPr>
            <a:t>Feature Extraction:</a:t>
          </a:r>
          <a:r>
            <a:rPr lang="en-US" sz="1400" b="0" kern="1200" dirty="0">
              <a:solidFill>
                <a:prstClr val="black">
                  <a:hueOff val="0"/>
                  <a:satOff val="0"/>
                  <a:lumOff val="0"/>
                  <a:alphaOff val="0"/>
                </a:prstClr>
              </a:solidFill>
              <a:latin typeface="Gill Sans MT" panose="020B0502020104020203"/>
              <a:ea typeface="+mn-ea"/>
              <a:cs typeface="+mn-cs"/>
            </a:rPr>
            <a:t> Identify frequency bands (e.g., alpha, beta waves) linked to pain.
</a:t>
          </a:r>
          <a:r>
            <a:rPr lang="en-US" sz="1400" b="1" kern="1200" dirty="0">
              <a:solidFill>
                <a:prstClr val="black">
                  <a:hueOff val="0"/>
                  <a:satOff val="0"/>
                  <a:lumOff val="0"/>
                  <a:alphaOff val="0"/>
                </a:prstClr>
              </a:solidFill>
              <a:latin typeface="Gill Sans MT" panose="020B0502020104020203"/>
              <a:ea typeface="+mn-ea"/>
              <a:cs typeface="+mn-cs"/>
            </a:rPr>
            <a:t>Model Development</a:t>
          </a:r>
          <a:r>
            <a:rPr lang="en-US" sz="1400" b="0" kern="1200" dirty="0">
              <a:solidFill>
                <a:prstClr val="black">
                  <a:hueOff val="0"/>
                  <a:satOff val="0"/>
                  <a:lumOff val="0"/>
                  <a:alphaOff val="0"/>
                </a:prstClr>
              </a:solidFill>
              <a:latin typeface="Gill Sans MT" panose="020B0502020104020203"/>
              <a:ea typeface="+mn-ea"/>
              <a:cs typeface="+mn-cs"/>
            </a:rPr>
            <a:t>: Use algorithms like Recurrent Neural Networks (RNNs) or Long Short-Term Memory (LSTM) networks to model temporal dependencies.
</a:t>
          </a:r>
          <a:r>
            <a:rPr lang="en-US" sz="1400" b="1" kern="1200" dirty="0">
              <a:solidFill>
                <a:prstClr val="black">
                  <a:hueOff val="0"/>
                  <a:satOff val="0"/>
                  <a:lumOff val="0"/>
                  <a:alphaOff val="0"/>
                </a:prstClr>
              </a:solidFill>
              <a:latin typeface="Gill Sans MT" panose="020B0502020104020203"/>
              <a:ea typeface="+mn-ea"/>
              <a:cs typeface="+mn-cs"/>
            </a:rPr>
            <a:t>Training:</a:t>
          </a:r>
          <a:r>
            <a:rPr lang="en-US" sz="1400" b="0" kern="1200" dirty="0">
              <a:solidFill>
                <a:prstClr val="black">
                  <a:hueOff val="0"/>
                  <a:satOff val="0"/>
                  <a:lumOff val="0"/>
                  <a:alphaOff val="0"/>
                </a:prstClr>
              </a:solidFill>
              <a:latin typeface="Gill Sans MT" panose="020B0502020104020203"/>
              <a:ea typeface="+mn-ea"/>
              <a:cs typeface="+mn-cs"/>
            </a:rPr>
            <a:t> Train models on labeled data (pain vs. no pain states with time series split).
</a:t>
          </a:r>
          <a:r>
            <a:rPr lang="en-US" sz="1400" b="1" kern="1200" dirty="0">
              <a:solidFill>
                <a:prstClr val="black">
                  <a:hueOff val="0"/>
                  <a:satOff val="0"/>
                  <a:lumOff val="0"/>
                  <a:alphaOff val="0"/>
                </a:prstClr>
              </a:solidFill>
              <a:latin typeface="Gill Sans MT" panose="020B0502020104020203"/>
              <a:ea typeface="+mn-ea"/>
              <a:cs typeface="+mn-cs"/>
            </a:rPr>
            <a:t>Real-Time Analysis</a:t>
          </a:r>
          <a:r>
            <a:rPr lang="en-US" sz="1400" b="0" kern="1200" dirty="0">
              <a:solidFill>
                <a:prstClr val="black">
                  <a:hueOff val="0"/>
                  <a:satOff val="0"/>
                  <a:lumOff val="0"/>
                  <a:alphaOff val="0"/>
                </a:prstClr>
              </a:solidFill>
              <a:latin typeface="Gill Sans MT" panose="020B0502020104020203"/>
              <a:ea typeface="+mn-ea"/>
              <a:cs typeface="+mn-cs"/>
            </a:rPr>
            <a:t>: Implement models that can process data in real-time for immediate feedback.</a:t>
          </a:r>
        </a:p>
      </dgm:t>
    </dgm:pt>
    <dgm:pt modelId="{6E80147C-E042-4277-859E-7A77ABD1B4A9}" type="parTrans" cxnId="{675C8268-4658-4B66-A073-91C723211F06}">
      <dgm:prSet/>
      <dgm:spPr/>
      <dgm:t>
        <a:bodyPr/>
        <a:lstStyle/>
        <a:p>
          <a:endParaRPr lang="en-US"/>
        </a:p>
      </dgm:t>
    </dgm:pt>
    <dgm:pt modelId="{30B6E1DE-29D8-4D10-AC4B-F0B9C5BBF44B}" type="sibTrans" cxnId="{675C8268-4658-4B66-A073-91C723211F06}">
      <dgm:prSet/>
      <dgm:spPr/>
      <dgm:t>
        <a:bodyPr/>
        <a:lstStyle/>
        <a:p>
          <a:endParaRPr lang="en-US"/>
        </a:p>
      </dgm:t>
    </dgm:pt>
    <dgm:pt modelId="{A3BED7D1-4D54-435E-8762-C3AFF8494E18}" type="pres">
      <dgm:prSet presAssocID="{A9A72E6E-AA61-485E-AEBE-D7EAC89E0CB6}" presName="vert0" presStyleCnt="0">
        <dgm:presLayoutVars>
          <dgm:dir/>
          <dgm:animOne val="branch"/>
          <dgm:animLvl val="lvl"/>
        </dgm:presLayoutVars>
      </dgm:prSet>
      <dgm:spPr/>
    </dgm:pt>
    <dgm:pt modelId="{4F2A0ACF-1C6E-4644-AAE4-0AA681271B9C}" type="pres">
      <dgm:prSet presAssocID="{2D8A30D3-C133-4D1A-B410-AE6718BC2F4F}" presName="thickLine" presStyleLbl="alignNode1" presStyleIdx="0" presStyleCnt="3"/>
      <dgm:spPr/>
    </dgm:pt>
    <dgm:pt modelId="{D475F3A8-A4EB-4DC9-AB99-3969FCD075DD}" type="pres">
      <dgm:prSet presAssocID="{2D8A30D3-C133-4D1A-B410-AE6718BC2F4F}" presName="horz1" presStyleCnt="0"/>
      <dgm:spPr/>
    </dgm:pt>
    <dgm:pt modelId="{8EF7751F-1F0E-429A-A1E5-AEC611EFA25D}" type="pres">
      <dgm:prSet presAssocID="{2D8A30D3-C133-4D1A-B410-AE6718BC2F4F}" presName="tx1" presStyleLbl="revTx" presStyleIdx="0" presStyleCnt="3" custScaleY="36845"/>
      <dgm:spPr/>
    </dgm:pt>
    <dgm:pt modelId="{73F205FF-1C91-40C2-822D-F565903142B7}" type="pres">
      <dgm:prSet presAssocID="{2D8A30D3-C133-4D1A-B410-AE6718BC2F4F}" presName="vert1" presStyleCnt="0"/>
      <dgm:spPr/>
    </dgm:pt>
    <dgm:pt modelId="{EC5DFAE0-E2C4-4A63-B81B-838011CAB2BC}" type="pres">
      <dgm:prSet presAssocID="{43B1B0D6-68C3-4570-AA90-54EB21411F92}" presName="thickLine" presStyleLbl="alignNode1" presStyleIdx="1" presStyleCnt="3"/>
      <dgm:spPr/>
    </dgm:pt>
    <dgm:pt modelId="{A7DC7BFD-3225-46B9-B662-7207A2BF9674}" type="pres">
      <dgm:prSet presAssocID="{43B1B0D6-68C3-4570-AA90-54EB21411F92}" presName="horz1" presStyleCnt="0"/>
      <dgm:spPr/>
    </dgm:pt>
    <dgm:pt modelId="{C1F9DA82-629F-46EE-831B-72E05961706C}" type="pres">
      <dgm:prSet presAssocID="{43B1B0D6-68C3-4570-AA90-54EB21411F92}" presName="tx1" presStyleLbl="revTx" presStyleIdx="1" presStyleCnt="3" custScaleY="37859"/>
      <dgm:spPr/>
    </dgm:pt>
    <dgm:pt modelId="{9FB42386-25D3-419B-8FE5-060BF14CD793}" type="pres">
      <dgm:prSet presAssocID="{43B1B0D6-68C3-4570-AA90-54EB21411F92}" presName="vert1" presStyleCnt="0"/>
      <dgm:spPr/>
    </dgm:pt>
    <dgm:pt modelId="{5B8F94E9-EB67-476A-A3CD-E7D0393DEDAA}" type="pres">
      <dgm:prSet presAssocID="{CD380C2D-5314-4190-95C2-8B7636FF0DA0}" presName="thickLine" presStyleLbl="alignNode1" presStyleIdx="2" presStyleCnt="3"/>
      <dgm:spPr/>
    </dgm:pt>
    <dgm:pt modelId="{01E67569-2441-45D1-B7EB-C63E55C226A3}" type="pres">
      <dgm:prSet presAssocID="{CD380C2D-5314-4190-95C2-8B7636FF0DA0}" presName="horz1" presStyleCnt="0"/>
      <dgm:spPr/>
    </dgm:pt>
    <dgm:pt modelId="{72DCF588-91D8-4ED0-9B08-94BF13F369C3}" type="pres">
      <dgm:prSet presAssocID="{CD380C2D-5314-4190-95C2-8B7636FF0DA0}" presName="tx1" presStyleLbl="revTx" presStyleIdx="2" presStyleCnt="3"/>
      <dgm:spPr/>
    </dgm:pt>
    <dgm:pt modelId="{7A93500F-5259-4261-8516-869A1DC1554E}" type="pres">
      <dgm:prSet presAssocID="{CD380C2D-5314-4190-95C2-8B7636FF0DA0}" presName="vert1" presStyleCnt="0"/>
      <dgm:spPr/>
    </dgm:pt>
  </dgm:ptLst>
  <dgm:cxnLst>
    <dgm:cxn modelId="{2CE05117-093F-4F37-8CBE-C4FCF05DC3E6}" srcId="{A9A72E6E-AA61-485E-AEBE-D7EAC89E0CB6}" destId="{43B1B0D6-68C3-4570-AA90-54EB21411F92}" srcOrd="1" destOrd="0" parTransId="{942C8099-8255-4B2D-9922-E5E04A276234}" sibTransId="{10F2C75F-D4E1-40AC-9718-F8001B67A150}"/>
    <dgm:cxn modelId="{675C8268-4658-4B66-A073-91C723211F06}" srcId="{A9A72E6E-AA61-485E-AEBE-D7EAC89E0CB6}" destId="{CD380C2D-5314-4190-95C2-8B7636FF0DA0}" srcOrd="2" destOrd="0" parTransId="{6E80147C-E042-4277-859E-7A77ABD1B4A9}" sibTransId="{30B6E1DE-29D8-4D10-AC4B-F0B9C5BBF44B}"/>
    <dgm:cxn modelId="{008F4375-AD0E-4689-B36C-CDC35BD9FF54}" type="presOf" srcId="{CD380C2D-5314-4190-95C2-8B7636FF0DA0}" destId="{72DCF588-91D8-4ED0-9B08-94BF13F369C3}" srcOrd="0" destOrd="0" presId="urn:microsoft.com/office/officeart/2008/layout/LinedList"/>
    <dgm:cxn modelId="{2FDF89B3-ED8B-4776-8691-BB4355C3E05C}" type="presOf" srcId="{2D8A30D3-C133-4D1A-B410-AE6718BC2F4F}" destId="{8EF7751F-1F0E-429A-A1E5-AEC611EFA25D}" srcOrd="0" destOrd="0" presId="urn:microsoft.com/office/officeart/2008/layout/LinedList"/>
    <dgm:cxn modelId="{922B27CA-FC42-4D14-A06F-9D4CEA331F1D}" srcId="{A9A72E6E-AA61-485E-AEBE-D7EAC89E0CB6}" destId="{2D8A30D3-C133-4D1A-B410-AE6718BC2F4F}" srcOrd="0" destOrd="0" parTransId="{FD5817D7-9F59-4D45-9622-8E5A5B490EA7}" sibTransId="{DAB3FB85-03DF-4A92-A513-DF7176948454}"/>
    <dgm:cxn modelId="{1DE523E0-1876-4E68-B6BE-1FDF63C165BC}" type="presOf" srcId="{A9A72E6E-AA61-485E-AEBE-D7EAC89E0CB6}" destId="{A3BED7D1-4D54-435E-8762-C3AFF8494E18}" srcOrd="0" destOrd="0" presId="urn:microsoft.com/office/officeart/2008/layout/LinedList"/>
    <dgm:cxn modelId="{2A08D6F9-9A33-41C2-BC19-ED842DD6E529}" type="presOf" srcId="{43B1B0D6-68C3-4570-AA90-54EB21411F92}" destId="{C1F9DA82-629F-46EE-831B-72E05961706C}" srcOrd="0" destOrd="0" presId="urn:microsoft.com/office/officeart/2008/layout/LinedList"/>
    <dgm:cxn modelId="{31B3EEC3-E73D-4B01-9F3D-4BBADEE3A930}" type="presParOf" srcId="{A3BED7D1-4D54-435E-8762-C3AFF8494E18}" destId="{4F2A0ACF-1C6E-4644-AAE4-0AA681271B9C}" srcOrd="0" destOrd="0" presId="urn:microsoft.com/office/officeart/2008/layout/LinedList"/>
    <dgm:cxn modelId="{0241BA7C-BA41-40EB-BBD6-5D9DFECC2105}" type="presParOf" srcId="{A3BED7D1-4D54-435E-8762-C3AFF8494E18}" destId="{D475F3A8-A4EB-4DC9-AB99-3969FCD075DD}" srcOrd="1" destOrd="0" presId="urn:microsoft.com/office/officeart/2008/layout/LinedList"/>
    <dgm:cxn modelId="{1ECA967F-99E5-444A-B5AC-0DF2E7A54E41}" type="presParOf" srcId="{D475F3A8-A4EB-4DC9-AB99-3969FCD075DD}" destId="{8EF7751F-1F0E-429A-A1E5-AEC611EFA25D}" srcOrd="0" destOrd="0" presId="urn:microsoft.com/office/officeart/2008/layout/LinedList"/>
    <dgm:cxn modelId="{CF3FD102-0120-4294-B937-1D934C205AC6}" type="presParOf" srcId="{D475F3A8-A4EB-4DC9-AB99-3969FCD075DD}" destId="{73F205FF-1C91-40C2-822D-F565903142B7}" srcOrd="1" destOrd="0" presId="urn:microsoft.com/office/officeart/2008/layout/LinedList"/>
    <dgm:cxn modelId="{6E278D4A-ADE8-4406-9B1B-0D85C78509FD}" type="presParOf" srcId="{A3BED7D1-4D54-435E-8762-C3AFF8494E18}" destId="{EC5DFAE0-E2C4-4A63-B81B-838011CAB2BC}" srcOrd="2" destOrd="0" presId="urn:microsoft.com/office/officeart/2008/layout/LinedList"/>
    <dgm:cxn modelId="{6A04F3F8-9E90-4CB6-BFB6-6926A6261B38}" type="presParOf" srcId="{A3BED7D1-4D54-435E-8762-C3AFF8494E18}" destId="{A7DC7BFD-3225-46B9-B662-7207A2BF9674}" srcOrd="3" destOrd="0" presId="urn:microsoft.com/office/officeart/2008/layout/LinedList"/>
    <dgm:cxn modelId="{0274B6D4-B851-4CB2-A20C-E3093023C28E}" type="presParOf" srcId="{A7DC7BFD-3225-46B9-B662-7207A2BF9674}" destId="{C1F9DA82-629F-46EE-831B-72E05961706C}" srcOrd="0" destOrd="0" presId="urn:microsoft.com/office/officeart/2008/layout/LinedList"/>
    <dgm:cxn modelId="{2C0D24FE-CED1-437A-A358-15439794A6FB}" type="presParOf" srcId="{A7DC7BFD-3225-46B9-B662-7207A2BF9674}" destId="{9FB42386-25D3-419B-8FE5-060BF14CD793}" srcOrd="1" destOrd="0" presId="urn:microsoft.com/office/officeart/2008/layout/LinedList"/>
    <dgm:cxn modelId="{E4B331E4-CFFC-4B98-87C3-9FEF029D26AC}" type="presParOf" srcId="{A3BED7D1-4D54-435E-8762-C3AFF8494E18}" destId="{5B8F94E9-EB67-476A-A3CD-E7D0393DEDAA}" srcOrd="4" destOrd="0" presId="urn:microsoft.com/office/officeart/2008/layout/LinedList"/>
    <dgm:cxn modelId="{B5769893-7F2B-4E64-AF63-81A3C3D4FBF7}" type="presParOf" srcId="{A3BED7D1-4D54-435E-8762-C3AFF8494E18}" destId="{01E67569-2441-45D1-B7EB-C63E55C226A3}" srcOrd="5" destOrd="0" presId="urn:microsoft.com/office/officeart/2008/layout/LinedList"/>
    <dgm:cxn modelId="{86C52389-3E06-48E6-B46E-1AA9D9AEA757}" type="presParOf" srcId="{01E67569-2441-45D1-B7EB-C63E55C226A3}" destId="{72DCF588-91D8-4ED0-9B08-94BF13F369C3}" srcOrd="0" destOrd="0" presId="urn:microsoft.com/office/officeart/2008/layout/LinedList"/>
    <dgm:cxn modelId="{1D1B99EF-9F1F-415B-A253-A01122B4BE67}" type="presParOf" srcId="{01E67569-2441-45D1-B7EB-C63E55C226A3}" destId="{7A93500F-5259-4261-8516-869A1DC1554E}" srcOrd="1" destOrd="0" presId="urn:microsoft.com/office/officeart/2008/layout/Lined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1" csCatId="mainScheme" phldr="1"/>
      <dgm:spPr/>
      <dgm:t>
        <a:bodyPr/>
        <a:lstStyle/>
        <a:p>
          <a:endParaRPr lang="en-US"/>
        </a:p>
      </dgm:t>
    </dgm:pt>
    <dgm:pt modelId="{A429F870-B902-459D-8787-5E9834955694}">
      <dgm:prSet/>
      <dgm:spPr/>
      <dgm:t>
        <a:bodyPr/>
        <a:lstStyle/>
        <a:p>
          <a:pPr>
            <a:buClrTx/>
            <a:buSzPts val="1800"/>
            <a:buFont typeface="Arial" panose="020B0604020202020204" pitchFamily="34" charset="0"/>
            <a:buChar char="•"/>
          </a:pPr>
          <a:r>
            <a:rPr lang="en-US" b="1" i="0" baseline="0" dirty="0" err="1"/>
            <a:t>MindMaze</a:t>
          </a:r>
          <a:r>
            <a:rPr lang="en-US" b="0" i="0" baseline="0" dirty="0"/>
            <a:t>: A Swiss company that developed "</a:t>
          </a:r>
          <a:r>
            <a:rPr lang="en-US" b="0" i="0" baseline="0" dirty="0" err="1"/>
            <a:t>MindMotion</a:t>
          </a:r>
          <a:r>
            <a:rPr lang="en-US" b="0" i="0" baseline="0" dirty="0"/>
            <a:t>," a virtual reality neurofeedback system for stroke rehabilitation, which could be adapted for PLP.</a:t>
          </a:r>
          <a:endParaRPr lang="en-US" dirty="0"/>
        </a:p>
      </dgm:t>
    </dgm:pt>
    <dgm:pt modelId="{D4D5C764-756A-4379-A3C6-545E25B4DDF4}" type="parTrans" cxnId="{83937CE3-4125-4B19-A5D6-DFEC28DB1F5E}">
      <dgm:prSet/>
      <dgm:spPr/>
      <dgm:t>
        <a:bodyPr/>
        <a:lstStyle/>
        <a:p>
          <a:endParaRPr lang="en-US"/>
        </a:p>
      </dgm:t>
    </dgm:pt>
    <dgm:pt modelId="{1B167D0F-0737-4934-95EC-59858BE24718}" type="sibTrans" cxnId="{83937CE3-4125-4B19-A5D6-DFEC28DB1F5E}">
      <dgm:prSet/>
      <dgm:spPr/>
      <dgm:t>
        <a:bodyPr/>
        <a:lstStyle/>
        <a:p>
          <a:endParaRPr lang="en-US"/>
        </a:p>
      </dgm:t>
    </dgm:pt>
    <dgm:pt modelId="{9649BE45-9528-497B-B78E-0F1DAB222776}">
      <dgm:prSet/>
      <dgm:spPr/>
      <dgm:t>
        <a:bodyPr/>
        <a:lstStyle/>
        <a:p>
          <a:r>
            <a:rPr lang="en-US" b="1" i="0" baseline="0" dirty="0"/>
            <a:t>Neurotherapy Solutions ltd</a:t>
          </a:r>
          <a:r>
            <a:rPr lang="en-US" b="0" i="0" baseline="0" dirty="0"/>
            <a:t>: Provides neurofeedback therapy for chronic pain management in the U.S.</a:t>
          </a:r>
          <a:endParaRPr lang="en-US" dirty="0"/>
        </a:p>
      </dgm:t>
    </dgm:pt>
    <dgm:pt modelId="{08096A0B-EA26-4C91-A2E9-D1C8BC6CFCDF}" type="parTrans" cxnId="{F52D9A44-146B-4E71-9038-7431FABC7F1B}">
      <dgm:prSet/>
      <dgm:spPr/>
      <dgm:t>
        <a:bodyPr/>
        <a:lstStyle/>
        <a:p>
          <a:endParaRPr lang="en-US"/>
        </a:p>
      </dgm:t>
    </dgm:pt>
    <dgm:pt modelId="{F70609CD-4566-4585-8729-F1A8DA8166F1}" type="sibTrans" cxnId="{F52D9A44-146B-4E71-9038-7431FABC7F1B}">
      <dgm:prSet/>
      <dgm:spPr/>
      <dgm:t>
        <a:bodyPr/>
        <a:lstStyle/>
        <a:p>
          <a:endParaRPr lang="en-US"/>
        </a:p>
      </dgm:t>
    </dgm:pt>
    <dgm:pt modelId="{5E6A2C25-779A-4692-9CF0-C5083951548C}">
      <dgm:prSet/>
      <dgm:spPr/>
      <dgm:t>
        <a:bodyPr/>
        <a:lstStyle/>
        <a:p>
          <a:r>
            <a:rPr lang="en-US" b="1" i="0" baseline="0" dirty="0" err="1"/>
            <a:t>MyndPlay</a:t>
          </a:r>
          <a:r>
            <a:rPr lang="en-US" b="0" i="0" baseline="0" dirty="0"/>
            <a:t>: UK-based company offering EEG-driven neurofeedback platforms, mainly for cognitive training but with potential applications in pain management. </a:t>
          </a:r>
          <a:endParaRPr lang="en-US" dirty="0"/>
        </a:p>
      </dgm:t>
    </dgm:pt>
    <dgm:pt modelId="{314DBA72-E4E5-44DF-B904-AA66244F45CD}" type="parTrans" cxnId="{8ACF737D-2E44-4C66-B56A-C98BEC1C15EC}">
      <dgm:prSet/>
      <dgm:spPr/>
      <dgm:t>
        <a:bodyPr/>
        <a:lstStyle/>
        <a:p>
          <a:endParaRPr lang="en-US"/>
        </a:p>
      </dgm:t>
    </dgm:pt>
    <dgm:pt modelId="{B42EE2F8-6D2F-4A46-BC80-818D44A888AD}" type="sibTrans" cxnId="{8ACF737D-2E44-4C66-B56A-C98BEC1C15EC}">
      <dgm:prSet/>
      <dgm:spPr/>
      <dgm:t>
        <a:bodyPr/>
        <a:lstStyle/>
        <a:p>
          <a:endParaRPr lang="en-US"/>
        </a:p>
      </dgm:t>
    </dgm:pt>
    <dgm:pt modelId="{A3BED7D1-4D54-435E-8762-C3AFF8494E18}" type="pres">
      <dgm:prSet presAssocID="{A9A72E6E-AA61-485E-AEBE-D7EAC89E0CB6}" presName="vert0" presStyleCnt="0">
        <dgm:presLayoutVars>
          <dgm:dir/>
          <dgm:animOne val="branch"/>
          <dgm:animLvl val="lvl"/>
        </dgm:presLayoutVars>
      </dgm:prSet>
      <dgm:spPr/>
    </dgm:pt>
    <dgm:pt modelId="{B872FAA2-EA6D-45C2-A5B9-05DD45271940}" type="pres">
      <dgm:prSet presAssocID="{A429F870-B902-459D-8787-5E9834955694}" presName="thickLine" presStyleLbl="alignNode1" presStyleIdx="0" presStyleCnt="3"/>
      <dgm:spPr/>
    </dgm:pt>
    <dgm:pt modelId="{E320A8BC-0F5E-438D-A49B-FEBF194E2C9F}" type="pres">
      <dgm:prSet presAssocID="{A429F870-B902-459D-8787-5E9834955694}" presName="horz1" presStyleCnt="0"/>
      <dgm:spPr/>
    </dgm:pt>
    <dgm:pt modelId="{FE5B5FE0-0DFD-4CA3-A926-0989DB603644}" type="pres">
      <dgm:prSet presAssocID="{A429F870-B902-459D-8787-5E9834955694}" presName="tx1" presStyleLbl="revTx" presStyleIdx="0" presStyleCnt="3"/>
      <dgm:spPr/>
    </dgm:pt>
    <dgm:pt modelId="{F6FE3241-9388-4BC0-B82E-8BC574524B58}" type="pres">
      <dgm:prSet presAssocID="{A429F870-B902-459D-8787-5E9834955694}" presName="vert1" presStyleCnt="0"/>
      <dgm:spPr/>
    </dgm:pt>
    <dgm:pt modelId="{B4DAB312-7093-4764-A526-C4DA80DED44F}" type="pres">
      <dgm:prSet presAssocID="{9649BE45-9528-497B-B78E-0F1DAB222776}" presName="thickLine" presStyleLbl="alignNode1" presStyleIdx="1" presStyleCnt="3"/>
      <dgm:spPr/>
    </dgm:pt>
    <dgm:pt modelId="{BDFBB75B-0C71-4851-87CB-6C11921C9957}" type="pres">
      <dgm:prSet presAssocID="{9649BE45-9528-497B-B78E-0F1DAB222776}" presName="horz1" presStyleCnt="0"/>
      <dgm:spPr/>
    </dgm:pt>
    <dgm:pt modelId="{95CD2F91-C82F-4DED-96AC-E9CB2AB9F96E}" type="pres">
      <dgm:prSet presAssocID="{9649BE45-9528-497B-B78E-0F1DAB222776}" presName="tx1" presStyleLbl="revTx" presStyleIdx="1" presStyleCnt="3"/>
      <dgm:spPr/>
    </dgm:pt>
    <dgm:pt modelId="{AB07BBDC-1A9F-4F8F-A4C9-C28E8CC27F2C}" type="pres">
      <dgm:prSet presAssocID="{9649BE45-9528-497B-B78E-0F1DAB222776}" presName="vert1" presStyleCnt="0"/>
      <dgm:spPr/>
    </dgm:pt>
    <dgm:pt modelId="{0B1C9527-C551-4D0C-9DF8-6A513DE15186}" type="pres">
      <dgm:prSet presAssocID="{5E6A2C25-779A-4692-9CF0-C5083951548C}" presName="thickLine" presStyleLbl="alignNode1" presStyleIdx="2" presStyleCnt="3"/>
      <dgm:spPr/>
    </dgm:pt>
    <dgm:pt modelId="{DBB0604B-E606-4584-8F25-A7AB5E24EBFC}" type="pres">
      <dgm:prSet presAssocID="{5E6A2C25-779A-4692-9CF0-C5083951548C}" presName="horz1" presStyleCnt="0"/>
      <dgm:spPr/>
    </dgm:pt>
    <dgm:pt modelId="{3769AD8D-1259-4988-AF22-2CD3657A59C4}" type="pres">
      <dgm:prSet presAssocID="{5E6A2C25-779A-4692-9CF0-C5083951548C}" presName="tx1" presStyleLbl="revTx" presStyleIdx="2" presStyleCnt="3"/>
      <dgm:spPr/>
    </dgm:pt>
    <dgm:pt modelId="{77C71F9A-BF7B-4A98-A3AC-50B1912B7FE7}" type="pres">
      <dgm:prSet presAssocID="{5E6A2C25-779A-4692-9CF0-C5083951548C}" presName="vert1" presStyleCnt="0"/>
      <dgm:spPr/>
    </dgm:pt>
  </dgm:ptLst>
  <dgm:cxnLst>
    <dgm:cxn modelId="{DB87A511-E2D3-40BA-B5DE-F2B88C6C5069}" type="presOf" srcId="{9649BE45-9528-497B-B78E-0F1DAB222776}" destId="{95CD2F91-C82F-4DED-96AC-E9CB2AB9F96E}" srcOrd="0" destOrd="0" presId="urn:microsoft.com/office/officeart/2008/layout/LinedList"/>
    <dgm:cxn modelId="{73F2A537-53EE-444A-9D8F-624FAA6B89F6}" type="presOf" srcId="{A429F870-B902-459D-8787-5E9834955694}" destId="{FE5B5FE0-0DFD-4CA3-A926-0989DB603644}" srcOrd="0" destOrd="0" presId="urn:microsoft.com/office/officeart/2008/layout/LinedList"/>
    <dgm:cxn modelId="{F52D9A44-146B-4E71-9038-7431FABC7F1B}" srcId="{A9A72E6E-AA61-485E-AEBE-D7EAC89E0CB6}" destId="{9649BE45-9528-497B-B78E-0F1DAB222776}" srcOrd="1" destOrd="0" parTransId="{08096A0B-EA26-4C91-A2E9-D1C8BC6CFCDF}" sibTransId="{F70609CD-4566-4585-8729-F1A8DA8166F1}"/>
    <dgm:cxn modelId="{8ACF737D-2E44-4C66-B56A-C98BEC1C15EC}" srcId="{A9A72E6E-AA61-485E-AEBE-D7EAC89E0CB6}" destId="{5E6A2C25-779A-4692-9CF0-C5083951548C}" srcOrd="2" destOrd="0" parTransId="{314DBA72-E4E5-44DF-B904-AA66244F45CD}" sibTransId="{B42EE2F8-6D2F-4A46-BC80-818D44A888AD}"/>
    <dgm:cxn modelId="{1F87F4C5-FEB2-4556-ADAF-BB98994E6563}" type="presOf" srcId="{5E6A2C25-779A-4692-9CF0-C5083951548C}" destId="{3769AD8D-1259-4988-AF22-2CD3657A59C4}" srcOrd="0" destOrd="0" presId="urn:microsoft.com/office/officeart/2008/layout/LinedList"/>
    <dgm:cxn modelId="{1DE523E0-1876-4E68-B6BE-1FDF63C165BC}" type="presOf" srcId="{A9A72E6E-AA61-485E-AEBE-D7EAC89E0CB6}" destId="{A3BED7D1-4D54-435E-8762-C3AFF8494E18}" srcOrd="0" destOrd="0" presId="urn:microsoft.com/office/officeart/2008/layout/LinedList"/>
    <dgm:cxn modelId="{83937CE3-4125-4B19-A5D6-DFEC28DB1F5E}" srcId="{A9A72E6E-AA61-485E-AEBE-D7EAC89E0CB6}" destId="{A429F870-B902-459D-8787-5E9834955694}" srcOrd="0" destOrd="0" parTransId="{D4D5C764-756A-4379-A3C6-545E25B4DDF4}" sibTransId="{1B167D0F-0737-4934-95EC-59858BE24718}"/>
    <dgm:cxn modelId="{53BEDBB3-6EB4-4CE9-A651-A94A4731A58B}" type="presParOf" srcId="{A3BED7D1-4D54-435E-8762-C3AFF8494E18}" destId="{B872FAA2-EA6D-45C2-A5B9-05DD45271940}" srcOrd="0" destOrd="0" presId="urn:microsoft.com/office/officeart/2008/layout/LinedList"/>
    <dgm:cxn modelId="{A8D677F9-021F-4B51-915A-F3EACD95AB80}" type="presParOf" srcId="{A3BED7D1-4D54-435E-8762-C3AFF8494E18}" destId="{E320A8BC-0F5E-438D-A49B-FEBF194E2C9F}" srcOrd="1" destOrd="0" presId="urn:microsoft.com/office/officeart/2008/layout/LinedList"/>
    <dgm:cxn modelId="{581F4A18-0A72-4C1B-A17E-F3A9C48E004C}" type="presParOf" srcId="{E320A8BC-0F5E-438D-A49B-FEBF194E2C9F}" destId="{FE5B5FE0-0DFD-4CA3-A926-0989DB603644}" srcOrd="0" destOrd="0" presId="urn:microsoft.com/office/officeart/2008/layout/LinedList"/>
    <dgm:cxn modelId="{722170B9-FD6B-42DE-B761-72DB7964694C}" type="presParOf" srcId="{E320A8BC-0F5E-438D-A49B-FEBF194E2C9F}" destId="{F6FE3241-9388-4BC0-B82E-8BC574524B58}" srcOrd="1" destOrd="0" presId="urn:microsoft.com/office/officeart/2008/layout/LinedList"/>
    <dgm:cxn modelId="{5EC04F7F-96B3-438A-9459-3903BFA91403}" type="presParOf" srcId="{A3BED7D1-4D54-435E-8762-C3AFF8494E18}" destId="{B4DAB312-7093-4764-A526-C4DA80DED44F}" srcOrd="2" destOrd="0" presId="urn:microsoft.com/office/officeart/2008/layout/LinedList"/>
    <dgm:cxn modelId="{1BC460A3-0062-4A38-BE6C-8CE4BE9D3A54}" type="presParOf" srcId="{A3BED7D1-4D54-435E-8762-C3AFF8494E18}" destId="{BDFBB75B-0C71-4851-87CB-6C11921C9957}" srcOrd="3" destOrd="0" presId="urn:microsoft.com/office/officeart/2008/layout/LinedList"/>
    <dgm:cxn modelId="{6F34995C-86B3-4E4D-B4F1-D2CB27471808}" type="presParOf" srcId="{BDFBB75B-0C71-4851-87CB-6C11921C9957}" destId="{95CD2F91-C82F-4DED-96AC-E9CB2AB9F96E}" srcOrd="0" destOrd="0" presId="urn:microsoft.com/office/officeart/2008/layout/LinedList"/>
    <dgm:cxn modelId="{2DFA2CEE-133C-432A-9A63-C94498BA93A4}" type="presParOf" srcId="{BDFBB75B-0C71-4851-87CB-6C11921C9957}" destId="{AB07BBDC-1A9F-4F8F-A4C9-C28E8CC27F2C}" srcOrd="1" destOrd="0" presId="urn:microsoft.com/office/officeart/2008/layout/LinedList"/>
    <dgm:cxn modelId="{480B3A40-6CCD-4E40-ADCF-48F09C101D9E}" type="presParOf" srcId="{A3BED7D1-4D54-435E-8762-C3AFF8494E18}" destId="{0B1C9527-C551-4D0C-9DF8-6A513DE15186}" srcOrd="4" destOrd="0" presId="urn:microsoft.com/office/officeart/2008/layout/LinedList"/>
    <dgm:cxn modelId="{B893E08E-2789-43CA-B1F8-4F4B5D35C108}" type="presParOf" srcId="{A3BED7D1-4D54-435E-8762-C3AFF8494E18}" destId="{DBB0604B-E606-4584-8F25-A7AB5E24EBFC}" srcOrd="5" destOrd="0" presId="urn:microsoft.com/office/officeart/2008/layout/LinedList"/>
    <dgm:cxn modelId="{8B0B247E-87D8-4EB2-8E2F-A022ACC89F50}" type="presParOf" srcId="{DBB0604B-E606-4584-8F25-A7AB5E24EBFC}" destId="{3769AD8D-1259-4988-AF22-2CD3657A59C4}" srcOrd="0" destOrd="0" presId="urn:microsoft.com/office/officeart/2008/layout/LinedList"/>
    <dgm:cxn modelId="{8485318F-BA2B-4814-8F05-D4A8BA2C1B19}" type="presParOf" srcId="{DBB0604B-E606-4584-8F25-A7AB5E24EBFC}" destId="{77C71F9A-BF7B-4A98-A3AC-50B1912B7FE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1" csCatId="mainScheme" phldr="1"/>
      <dgm:spPr/>
      <dgm:t>
        <a:bodyPr/>
        <a:lstStyle/>
        <a:p>
          <a:endParaRPr lang="en-US"/>
        </a:p>
      </dgm:t>
    </dgm:pt>
    <dgm:pt modelId="{DEAB0285-73FB-4EBA-8022-93129235DB6D}">
      <dgm:prSet custT="1"/>
      <dgm:spPr/>
      <dgm:t>
        <a:bodyPr/>
        <a:lstStyle/>
        <a:p>
          <a:pPr>
            <a:buFont typeface="Arial" panose="020B0604020202020204" pitchFamily="34" charset="0"/>
            <a:buChar char="•"/>
          </a:pPr>
          <a:r>
            <a:rPr lang="en-US" sz="1400" b="1"/>
            <a:t>BrainMARC</a:t>
          </a:r>
          <a:r>
            <a:rPr lang="en-US" sz="1400"/>
            <a:t>: An Israeli company specializing in neurofeedback solutions for various neurological conditions, though specific applications to PLP are not widely reported.</a:t>
          </a:r>
        </a:p>
      </dgm:t>
    </dgm:pt>
    <dgm:pt modelId="{12EE13F4-10A4-4BDD-9775-03EAD9408793}" type="parTrans" cxnId="{C1126868-DDEA-4BB3-9384-1BCF63BF29BE}">
      <dgm:prSet/>
      <dgm:spPr/>
      <dgm:t>
        <a:bodyPr/>
        <a:lstStyle/>
        <a:p>
          <a:endParaRPr lang="en-US"/>
        </a:p>
      </dgm:t>
    </dgm:pt>
    <dgm:pt modelId="{2D8A95A0-2525-4797-BAAE-EB9ECBC5AFED}" type="sibTrans" cxnId="{C1126868-DDEA-4BB3-9384-1BCF63BF29BE}">
      <dgm:prSet/>
      <dgm:spPr/>
      <dgm:t>
        <a:bodyPr/>
        <a:lstStyle/>
        <a:p>
          <a:endParaRPr lang="en-US"/>
        </a:p>
      </dgm:t>
    </dgm:pt>
    <dgm:pt modelId="{24DB2F30-700E-4BD4-A95B-D865A84E41A6}">
      <dgm:prSet custT="1"/>
      <dgm:spPr/>
      <dgm:t>
        <a:bodyPr/>
        <a:lstStyle/>
        <a:p>
          <a:pPr>
            <a:buFont typeface="Arial" panose="020B0604020202020204" pitchFamily="34" charset="0"/>
            <a:buChar char="•"/>
          </a:pPr>
          <a:r>
            <a:rPr lang="en-US" sz="1400" b="1" dirty="0" err="1"/>
            <a:t>Neuromedical</a:t>
          </a:r>
          <a:r>
            <a:rPr lang="en-US" sz="1400" b="1" dirty="0"/>
            <a:t> Group</a:t>
          </a:r>
          <a:r>
            <a:rPr lang="en-US" sz="1400" dirty="0"/>
            <a:t>: Offers neurofeedback and EEG-based treatments, potentially adaptable for PLP.</a:t>
          </a:r>
        </a:p>
      </dgm:t>
    </dgm:pt>
    <dgm:pt modelId="{77B9E5BE-17B7-4C2A-B90D-C83B4E80FB39}" type="parTrans" cxnId="{062FD69B-1612-424E-96A4-9E44E257BEA5}">
      <dgm:prSet/>
      <dgm:spPr/>
      <dgm:t>
        <a:bodyPr/>
        <a:lstStyle/>
        <a:p>
          <a:endParaRPr lang="en-US"/>
        </a:p>
      </dgm:t>
    </dgm:pt>
    <dgm:pt modelId="{FDA26ACC-0095-4778-911F-6CEA211BF657}" type="sibTrans" cxnId="{062FD69B-1612-424E-96A4-9E44E257BEA5}">
      <dgm:prSet/>
      <dgm:spPr/>
      <dgm:t>
        <a:bodyPr/>
        <a:lstStyle/>
        <a:p>
          <a:endParaRPr lang="en-US"/>
        </a:p>
      </dgm:t>
    </dgm:pt>
    <dgm:pt modelId="{A3BED7D1-4D54-435E-8762-C3AFF8494E18}" type="pres">
      <dgm:prSet presAssocID="{A9A72E6E-AA61-485E-AEBE-D7EAC89E0CB6}" presName="vert0" presStyleCnt="0">
        <dgm:presLayoutVars>
          <dgm:dir/>
          <dgm:animOne val="branch"/>
          <dgm:animLvl val="lvl"/>
        </dgm:presLayoutVars>
      </dgm:prSet>
      <dgm:spPr/>
    </dgm:pt>
    <dgm:pt modelId="{F54656B8-44BE-4D18-9377-9708CA99653E}" type="pres">
      <dgm:prSet presAssocID="{DEAB0285-73FB-4EBA-8022-93129235DB6D}" presName="thickLine" presStyleLbl="alignNode1" presStyleIdx="0" presStyleCnt="2"/>
      <dgm:spPr/>
    </dgm:pt>
    <dgm:pt modelId="{892D9248-E48A-4C0E-ABE6-C558CFF93ADF}" type="pres">
      <dgm:prSet presAssocID="{DEAB0285-73FB-4EBA-8022-93129235DB6D}" presName="horz1" presStyleCnt="0"/>
      <dgm:spPr/>
    </dgm:pt>
    <dgm:pt modelId="{1D44ED1E-4A86-4CFF-8A97-B29F2F804B7D}" type="pres">
      <dgm:prSet presAssocID="{DEAB0285-73FB-4EBA-8022-93129235DB6D}" presName="tx1" presStyleLbl="revTx" presStyleIdx="0" presStyleCnt="2"/>
      <dgm:spPr/>
    </dgm:pt>
    <dgm:pt modelId="{A175529F-3FEF-40A7-9AE5-2B467EA3551B}" type="pres">
      <dgm:prSet presAssocID="{DEAB0285-73FB-4EBA-8022-93129235DB6D}" presName="vert1" presStyleCnt="0"/>
      <dgm:spPr/>
    </dgm:pt>
    <dgm:pt modelId="{C307E036-168B-45F2-9E3C-F9AFCAD6B2AB}" type="pres">
      <dgm:prSet presAssocID="{24DB2F30-700E-4BD4-A95B-D865A84E41A6}" presName="thickLine" presStyleLbl="alignNode1" presStyleIdx="1" presStyleCnt="2"/>
      <dgm:spPr/>
    </dgm:pt>
    <dgm:pt modelId="{1F1C55B9-2EFA-48AE-A789-B7111F69E5D7}" type="pres">
      <dgm:prSet presAssocID="{24DB2F30-700E-4BD4-A95B-D865A84E41A6}" presName="horz1" presStyleCnt="0"/>
      <dgm:spPr/>
    </dgm:pt>
    <dgm:pt modelId="{DD714679-570B-4C12-A74F-3FCAA7D222A3}" type="pres">
      <dgm:prSet presAssocID="{24DB2F30-700E-4BD4-A95B-D865A84E41A6}" presName="tx1" presStyleLbl="revTx" presStyleIdx="1" presStyleCnt="2"/>
      <dgm:spPr/>
    </dgm:pt>
    <dgm:pt modelId="{E4EFB5C8-2FF8-4F30-8D52-3D6597E8F728}" type="pres">
      <dgm:prSet presAssocID="{24DB2F30-700E-4BD4-A95B-D865A84E41A6}" presName="vert1" presStyleCnt="0"/>
      <dgm:spPr/>
    </dgm:pt>
  </dgm:ptLst>
  <dgm:cxnLst>
    <dgm:cxn modelId="{61DC5E2A-E28A-4699-B8B3-501CA3C3451A}" type="presOf" srcId="{DEAB0285-73FB-4EBA-8022-93129235DB6D}" destId="{1D44ED1E-4A86-4CFF-8A97-B29F2F804B7D}" srcOrd="0" destOrd="0" presId="urn:microsoft.com/office/officeart/2008/layout/LinedList"/>
    <dgm:cxn modelId="{C1126868-DDEA-4BB3-9384-1BCF63BF29BE}" srcId="{A9A72E6E-AA61-485E-AEBE-D7EAC89E0CB6}" destId="{DEAB0285-73FB-4EBA-8022-93129235DB6D}" srcOrd="0" destOrd="0" parTransId="{12EE13F4-10A4-4BDD-9775-03EAD9408793}" sibTransId="{2D8A95A0-2525-4797-BAAE-EB9ECBC5AFED}"/>
    <dgm:cxn modelId="{062FD69B-1612-424E-96A4-9E44E257BEA5}" srcId="{A9A72E6E-AA61-485E-AEBE-D7EAC89E0CB6}" destId="{24DB2F30-700E-4BD4-A95B-D865A84E41A6}" srcOrd="1" destOrd="0" parTransId="{77B9E5BE-17B7-4C2A-B90D-C83B4E80FB39}" sibTransId="{FDA26ACC-0095-4778-911F-6CEA211BF657}"/>
    <dgm:cxn modelId="{1DE523E0-1876-4E68-B6BE-1FDF63C165BC}" type="presOf" srcId="{A9A72E6E-AA61-485E-AEBE-D7EAC89E0CB6}" destId="{A3BED7D1-4D54-435E-8762-C3AFF8494E18}" srcOrd="0" destOrd="0" presId="urn:microsoft.com/office/officeart/2008/layout/LinedList"/>
    <dgm:cxn modelId="{29FD96FB-ED81-4FED-8ABA-40067FA695E8}" type="presOf" srcId="{24DB2F30-700E-4BD4-A95B-D865A84E41A6}" destId="{DD714679-570B-4C12-A74F-3FCAA7D222A3}" srcOrd="0" destOrd="0" presId="urn:microsoft.com/office/officeart/2008/layout/LinedList"/>
    <dgm:cxn modelId="{AA46E358-F389-46B4-B6DB-5B620616CE05}" type="presParOf" srcId="{A3BED7D1-4D54-435E-8762-C3AFF8494E18}" destId="{F54656B8-44BE-4D18-9377-9708CA99653E}" srcOrd="0" destOrd="0" presId="urn:microsoft.com/office/officeart/2008/layout/LinedList"/>
    <dgm:cxn modelId="{D94E91B9-3673-4562-989A-5665AA6BA655}" type="presParOf" srcId="{A3BED7D1-4D54-435E-8762-C3AFF8494E18}" destId="{892D9248-E48A-4C0E-ABE6-C558CFF93ADF}" srcOrd="1" destOrd="0" presId="urn:microsoft.com/office/officeart/2008/layout/LinedList"/>
    <dgm:cxn modelId="{FF7C94BF-4D04-4EBC-8755-C91E0935E823}" type="presParOf" srcId="{892D9248-E48A-4C0E-ABE6-C558CFF93ADF}" destId="{1D44ED1E-4A86-4CFF-8A97-B29F2F804B7D}" srcOrd="0" destOrd="0" presId="urn:microsoft.com/office/officeart/2008/layout/LinedList"/>
    <dgm:cxn modelId="{8CDDEF46-049D-459C-82AC-5DB249153352}" type="presParOf" srcId="{892D9248-E48A-4C0E-ABE6-C558CFF93ADF}" destId="{A175529F-3FEF-40A7-9AE5-2B467EA3551B}" srcOrd="1" destOrd="0" presId="urn:microsoft.com/office/officeart/2008/layout/LinedList"/>
    <dgm:cxn modelId="{E374D540-97FC-4AAF-92CF-4ACECC520B54}" type="presParOf" srcId="{A3BED7D1-4D54-435E-8762-C3AFF8494E18}" destId="{C307E036-168B-45F2-9E3C-F9AFCAD6B2AB}" srcOrd="2" destOrd="0" presId="urn:microsoft.com/office/officeart/2008/layout/LinedList"/>
    <dgm:cxn modelId="{D622E421-CE1B-4687-A946-62CDCC24B36C}" type="presParOf" srcId="{A3BED7D1-4D54-435E-8762-C3AFF8494E18}" destId="{1F1C55B9-2EFA-48AE-A789-B7111F69E5D7}" srcOrd="3" destOrd="0" presId="urn:microsoft.com/office/officeart/2008/layout/LinedList"/>
    <dgm:cxn modelId="{FF752C64-3AD6-4CFB-B222-8E274E70AF7D}" type="presParOf" srcId="{1F1C55B9-2EFA-48AE-A789-B7111F69E5D7}" destId="{DD714679-570B-4C12-A74F-3FCAA7D222A3}" srcOrd="0" destOrd="0" presId="urn:microsoft.com/office/officeart/2008/layout/LinedList"/>
    <dgm:cxn modelId="{D09788E4-8E39-4276-A594-2F62879CCBF0}" type="presParOf" srcId="{1F1C55B9-2EFA-48AE-A789-B7111F69E5D7}" destId="{E4EFB5C8-2FF8-4F30-8D52-3D6597E8F728}"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3" csCatId="mainScheme" phldr="1"/>
      <dgm:spPr/>
      <dgm:t>
        <a:bodyPr/>
        <a:lstStyle/>
        <a:p>
          <a:endParaRPr lang="en-US"/>
        </a:p>
      </dgm:t>
    </dgm:pt>
    <dgm:pt modelId="{8BFAF1AB-A0CE-476A-97E0-3FDD5F349F18}">
      <dgm:prSet custT="1"/>
      <dgm:spPr/>
      <dgm:t>
        <a:bodyPr/>
        <a:lstStyle/>
        <a:p>
          <a:r>
            <a:rPr lang="en-US" sz="1400" dirty="0"/>
            <a:t>Phantom limb pain (PLP) is a real sensation felt in a limb that has been amputated. It can range from mild to severe and manifest as burning, itching, or throbbing.</a:t>
          </a:r>
        </a:p>
        <a:p>
          <a:endParaRPr lang="en-US" sz="1400" b="1" dirty="0"/>
        </a:p>
        <a:p>
          <a:endParaRPr lang="en-US" sz="1400" b="1" dirty="0"/>
        </a:p>
      </dgm:t>
    </dgm:pt>
    <dgm:pt modelId="{3954F2E9-DC11-43A6-A21D-3EE45F3D03B3}" type="parTrans" cxnId="{12BFA165-FB93-4D9F-BFF9-A562904DC547}">
      <dgm:prSet/>
      <dgm:spPr/>
      <dgm:t>
        <a:bodyPr/>
        <a:lstStyle/>
        <a:p>
          <a:endParaRPr lang="en-US" sz="1400"/>
        </a:p>
      </dgm:t>
    </dgm:pt>
    <dgm:pt modelId="{A999F3D3-5B48-4E27-9D61-67BC09C3E41D}" type="sibTrans" cxnId="{12BFA165-FB93-4D9F-BFF9-A562904DC547}">
      <dgm:prSet/>
      <dgm:spPr/>
      <dgm:t>
        <a:bodyPr/>
        <a:lstStyle/>
        <a:p>
          <a:endParaRPr lang="en-US" sz="1400"/>
        </a:p>
      </dgm:t>
    </dgm:pt>
    <dgm:pt modelId="{DF210D1D-F79C-40A6-9B2E-91BBBF3B3EB4}">
      <dgm:prSet custT="1"/>
      <dgm:spPr/>
      <dgm:t>
        <a:bodyPr/>
        <a:lstStyle/>
        <a:p>
          <a:pPr>
            <a:buFont typeface="Arial" panose="020B0604020202020204" pitchFamily="34" charset="0"/>
            <a:buChar char="•"/>
          </a:pPr>
          <a:r>
            <a:rPr lang="en-US" sz="1400" dirty="0"/>
            <a:t>Phantom limb pain (PLP) affects 40%-80% of amputees and presents a challenge due to its complex cortical, spinal, and peripheral mechanisms.</a:t>
          </a:r>
        </a:p>
      </dgm:t>
    </dgm:pt>
    <dgm:pt modelId="{3502C1C6-2F18-4028-8666-7991F62A95F2}" type="parTrans" cxnId="{B1A7D8CD-4282-4EA4-B29E-F88A6A4008B2}">
      <dgm:prSet/>
      <dgm:spPr/>
      <dgm:t>
        <a:bodyPr/>
        <a:lstStyle/>
        <a:p>
          <a:endParaRPr lang="en-US" sz="1400"/>
        </a:p>
      </dgm:t>
    </dgm:pt>
    <dgm:pt modelId="{BCFB7D1B-DC7D-42B9-A91A-88FDBEDB2118}" type="sibTrans" cxnId="{B1A7D8CD-4282-4EA4-B29E-F88A6A4008B2}">
      <dgm:prSet/>
      <dgm:spPr/>
      <dgm:t>
        <a:bodyPr/>
        <a:lstStyle/>
        <a:p>
          <a:endParaRPr lang="en-US" sz="1400"/>
        </a:p>
      </dgm:t>
    </dgm:pt>
    <dgm:pt modelId="{74DE1C9C-E3EF-4308-AFB7-23FC958127B8}">
      <dgm:prSet custT="1"/>
      <dgm:spPr/>
      <dgm:t>
        <a:bodyPr/>
        <a:lstStyle/>
        <a:p>
          <a:pPr>
            <a:buFont typeface="Arial" panose="020B0604020202020204" pitchFamily="34" charset="0"/>
            <a:buChar char="•"/>
          </a:pPr>
          <a:r>
            <a:rPr lang="en-US" sz="1400" dirty="0"/>
            <a:t>The U.S. has an estimated 2 million major limb amputees, with projections to reach 3.6 million by 2050, underscoring the importance of addressing PLP complications.</a:t>
          </a:r>
        </a:p>
      </dgm:t>
    </dgm:pt>
    <dgm:pt modelId="{F0827FF2-3AF5-4344-BBAA-3615ED68C46C}" type="parTrans" cxnId="{32599D8F-BC4A-46B3-A7E3-77E4464EF9C9}">
      <dgm:prSet/>
      <dgm:spPr/>
      <dgm:t>
        <a:bodyPr/>
        <a:lstStyle/>
        <a:p>
          <a:endParaRPr lang="en-US" sz="1400"/>
        </a:p>
      </dgm:t>
    </dgm:pt>
    <dgm:pt modelId="{2F2100F5-D584-409D-ABA4-A404A55762E2}" type="sibTrans" cxnId="{32599D8F-BC4A-46B3-A7E3-77E4464EF9C9}">
      <dgm:prSet/>
      <dgm:spPr/>
      <dgm:t>
        <a:bodyPr/>
        <a:lstStyle/>
        <a:p>
          <a:endParaRPr lang="en-US" sz="1400"/>
        </a:p>
      </dgm:t>
    </dgm:pt>
    <dgm:pt modelId="{A3BED7D1-4D54-435E-8762-C3AFF8494E18}" type="pres">
      <dgm:prSet presAssocID="{A9A72E6E-AA61-485E-AEBE-D7EAC89E0CB6}" presName="vert0" presStyleCnt="0">
        <dgm:presLayoutVars>
          <dgm:dir/>
          <dgm:animOne val="branch"/>
          <dgm:animLvl val="lvl"/>
        </dgm:presLayoutVars>
      </dgm:prSet>
      <dgm:spPr/>
    </dgm:pt>
    <dgm:pt modelId="{B093BCD9-0C17-4A61-806E-8D12C9608744}" type="pres">
      <dgm:prSet presAssocID="{8BFAF1AB-A0CE-476A-97E0-3FDD5F349F18}" presName="thickLine" presStyleLbl="alignNode1" presStyleIdx="0" presStyleCnt="3"/>
      <dgm:spPr/>
    </dgm:pt>
    <dgm:pt modelId="{A0C0C25B-4179-4F26-BE54-1E55AB9E8136}" type="pres">
      <dgm:prSet presAssocID="{8BFAF1AB-A0CE-476A-97E0-3FDD5F349F18}" presName="horz1" presStyleCnt="0"/>
      <dgm:spPr/>
    </dgm:pt>
    <dgm:pt modelId="{DDECBF77-6131-47C4-A777-B88512596973}" type="pres">
      <dgm:prSet presAssocID="{8BFAF1AB-A0CE-476A-97E0-3FDD5F349F18}" presName="tx1" presStyleLbl="revTx" presStyleIdx="0" presStyleCnt="3"/>
      <dgm:spPr/>
    </dgm:pt>
    <dgm:pt modelId="{6414966C-2DDF-4CCB-9FBF-8F98003751B7}" type="pres">
      <dgm:prSet presAssocID="{8BFAF1AB-A0CE-476A-97E0-3FDD5F349F18}" presName="vert1" presStyleCnt="0"/>
      <dgm:spPr/>
    </dgm:pt>
    <dgm:pt modelId="{45B1FBAD-6B90-41F8-A725-046B2B614C0F}" type="pres">
      <dgm:prSet presAssocID="{DF210D1D-F79C-40A6-9B2E-91BBBF3B3EB4}" presName="thickLine" presStyleLbl="alignNode1" presStyleIdx="1" presStyleCnt="3"/>
      <dgm:spPr/>
    </dgm:pt>
    <dgm:pt modelId="{37AAD2E0-8A1E-4DBB-A825-95CC0E5DEED4}" type="pres">
      <dgm:prSet presAssocID="{DF210D1D-F79C-40A6-9B2E-91BBBF3B3EB4}" presName="horz1" presStyleCnt="0"/>
      <dgm:spPr/>
    </dgm:pt>
    <dgm:pt modelId="{6AE863A2-0859-4D34-B8C4-D7EE527B0CCE}" type="pres">
      <dgm:prSet presAssocID="{DF210D1D-F79C-40A6-9B2E-91BBBF3B3EB4}" presName="tx1" presStyleLbl="revTx" presStyleIdx="1" presStyleCnt="3"/>
      <dgm:spPr/>
    </dgm:pt>
    <dgm:pt modelId="{B63E5813-B725-4A46-99BB-48C0B10DDADE}" type="pres">
      <dgm:prSet presAssocID="{DF210D1D-F79C-40A6-9B2E-91BBBF3B3EB4}" presName="vert1" presStyleCnt="0"/>
      <dgm:spPr/>
    </dgm:pt>
    <dgm:pt modelId="{AB3E73FB-0428-4F10-ADB5-D9ED86C4B4D7}" type="pres">
      <dgm:prSet presAssocID="{74DE1C9C-E3EF-4308-AFB7-23FC958127B8}" presName="thickLine" presStyleLbl="alignNode1" presStyleIdx="2" presStyleCnt="3"/>
      <dgm:spPr/>
    </dgm:pt>
    <dgm:pt modelId="{2824C5E7-8BF2-4625-ADB3-1C72FBC2A154}" type="pres">
      <dgm:prSet presAssocID="{74DE1C9C-E3EF-4308-AFB7-23FC958127B8}" presName="horz1" presStyleCnt="0"/>
      <dgm:spPr/>
    </dgm:pt>
    <dgm:pt modelId="{E9FF9DC0-8B1D-4C7B-99BC-7CFE32B8CD78}" type="pres">
      <dgm:prSet presAssocID="{74DE1C9C-E3EF-4308-AFB7-23FC958127B8}" presName="tx1" presStyleLbl="revTx" presStyleIdx="2" presStyleCnt="3"/>
      <dgm:spPr/>
    </dgm:pt>
    <dgm:pt modelId="{C5951FF4-1528-45A3-B9C3-2A20A8DB3BC9}" type="pres">
      <dgm:prSet presAssocID="{74DE1C9C-E3EF-4308-AFB7-23FC958127B8}" presName="vert1" presStyleCnt="0"/>
      <dgm:spPr/>
    </dgm:pt>
  </dgm:ptLst>
  <dgm:cxnLst>
    <dgm:cxn modelId="{7BAC9F27-826E-4AB3-9DAF-0D9EA68090C4}" type="presOf" srcId="{8BFAF1AB-A0CE-476A-97E0-3FDD5F349F18}" destId="{DDECBF77-6131-47C4-A777-B88512596973}" srcOrd="0" destOrd="0" presId="urn:microsoft.com/office/officeart/2008/layout/LinedList"/>
    <dgm:cxn modelId="{6D03A729-2679-4E4A-9196-A35033394E4A}" type="presOf" srcId="{DF210D1D-F79C-40A6-9B2E-91BBBF3B3EB4}" destId="{6AE863A2-0859-4D34-B8C4-D7EE527B0CCE}" srcOrd="0" destOrd="0" presId="urn:microsoft.com/office/officeart/2008/layout/LinedList"/>
    <dgm:cxn modelId="{12BFA165-FB93-4D9F-BFF9-A562904DC547}" srcId="{A9A72E6E-AA61-485E-AEBE-D7EAC89E0CB6}" destId="{8BFAF1AB-A0CE-476A-97E0-3FDD5F349F18}" srcOrd="0" destOrd="0" parTransId="{3954F2E9-DC11-43A6-A21D-3EE45F3D03B3}" sibTransId="{A999F3D3-5B48-4E27-9D61-67BC09C3E41D}"/>
    <dgm:cxn modelId="{31124451-3356-4379-9CFA-5EE9EA3D47DA}" type="presOf" srcId="{74DE1C9C-E3EF-4308-AFB7-23FC958127B8}" destId="{E9FF9DC0-8B1D-4C7B-99BC-7CFE32B8CD78}" srcOrd="0" destOrd="0" presId="urn:microsoft.com/office/officeart/2008/layout/LinedList"/>
    <dgm:cxn modelId="{32599D8F-BC4A-46B3-A7E3-77E4464EF9C9}" srcId="{A9A72E6E-AA61-485E-AEBE-D7EAC89E0CB6}" destId="{74DE1C9C-E3EF-4308-AFB7-23FC958127B8}" srcOrd="2" destOrd="0" parTransId="{F0827FF2-3AF5-4344-BBAA-3615ED68C46C}" sibTransId="{2F2100F5-D584-409D-ABA4-A404A55762E2}"/>
    <dgm:cxn modelId="{B1A7D8CD-4282-4EA4-B29E-F88A6A4008B2}" srcId="{A9A72E6E-AA61-485E-AEBE-D7EAC89E0CB6}" destId="{DF210D1D-F79C-40A6-9B2E-91BBBF3B3EB4}" srcOrd="1" destOrd="0" parTransId="{3502C1C6-2F18-4028-8666-7991F62A95F2}" sibTransId="{BCFB7D1B-DC7D-42B9-A91A-88FDBEDB2118}"/>
    <dgm:cxn modelId="{1DE523E0-1876-4E68-B6BE-1FDF63C165BC}" type="presOf" srcId="{A9A72E6E-AA61-485E-AEBE-D7EAC89E0CB6}" destId="{A3BED7D1-4D54-435E-8762-C3AFF8494E18}" srcOrd="0" destOrd="0" presId="urn:microsoft.com/office/officeart/2008/layout/LinedList"/>
    <dgm:cxn modelId="{4D7694AF-500F-494F-905F-ECE6F3A01D21}" type="presParOf" srcId="{A3BED7D1-4D54-435E-8762-C3AFF8494E18}" destId="{B093BCD9-0C17-4A61-806E-8D12C9608744}" srcOrd="0" destOrd="0" presId="urn:microsoft.com/office/officeart/2008/layout/LinedList"/>
    <dgm:cxn modelId="{24DF70EC-2354-4094-986B-0E7B8104962F}" type="presParOf" srcId="{A3BED7D1-4D54-435E-8762-C3AFF8494E18}" destId="{A0C0C25B-4179-4F26-BE54-1E55AB9E8136}" srcOrd="1" destOrd="0" presId="urn:microsoft.com/office/officeart/2008/layout/LinedList"/>
    <dgm:cxn modelId="{4533B83C-9A59-4894-B474-A90BF47D6CC7}" type="presParOf" srcId="{A0C0C25B-4179-4F26-BE54-1E55AB9E8136}" destId="{DDECBF77-6131-47C4-A777-B88512596973}" srcOrd="0" destOrd="0" presId="urn:microsoft.com/office/officeart/2008/layout/LinedList"/>
    <dgm:cxn modelId="{E770A0B5-716A-49CE-A83D-E5B240F8275F}" type="presParOf" srcId="{A0C0C25B-4179-4F26-BE54-1E55AB9E8136}" destId="{6414966C-2DDF-4CCB-9FBF-8F98003751B7}" srcOrd="1" destOrd="0" presId="urn:microsoft.com/office/officeart/2008/layout/LinedList"/>
    <dgm:cxn modelId="{0A98D9E5-BD4C-48DE-85F2-8BCE72A23567}" type="presParOf" srcId="{A3BED7D1-4D54-435E-8762-C3AFF8494E18}" destId="{45B1FBAD-6B90-41F8-A725-046B2B614C0F}" srcOrd="2" destOrd="0" presId="urn:microsoft.com/office/officeart/2008/layout/LinedList"/>
    <dgm:cxn modelId="{2E98DE34-2F41-472D-A2AC-509231D231F9}" type="presParOf" srcId="{A3BED7D1-4D54-435E-8762-C3AFF8494E18}" destId="{37AAD2E0-8A1E-4DBB-A825-95CC0E5DEED4}" srcOrd="3" destOrd="0" presId="urn:microsoft.com/office/officeart/2008/layout/LinedList"/>
    <dgm:cxn modelId="{664C950C-BE3C-4E64-A021-EF578E079944}" type="presParOf" srcId="{37AAD2E0-8A1E-4DBB-A825-95CC0E5DEED4}" destId="{6AE863A2-0859-4D34-B8C4-D7EE527B0CCE}" srcOrd="0" destOrd="0" presId="urn:microsoft.com/office/officeart/2008/layout/LinedList"/>
    <dgm:cxn modelId="{3DBE2E40-102F-4C35-9641-FB2558B89A6B}" type="presParOf" srcId="{37AAD2E0-8A1E-4DBB-A825-95CC0E5DEED4}" destId="{B63E5813-B725-4A46-99BB-48C0B10DDADE}" srcOrd="1" destOrd="0" presId="urn:microsoft.com/office/officeart/2008/layout/LinedList"/>
    <dgm:cxn modelId="{0F30752A-5571-483F-9799-15AC06F6314B}" type="presParOf" srcId="{A3BED7D1-4D54-435E-8762-C3AFF8494E18}" destId="{AB3E73FB-0428-4F10-ADB5-D9ED86C4B4D7}" srcOrd="4" destOrd="0" presId="urn:microsoft.com/office/officeart/2008/layout/LinedList"/>
    <dgm:cxn modelId="{8D1B48C5-BD9B-4C7B-8F3A-0271A34B636D}" type="presParOf" srcId="{A3BED7D1-4D54-435E-8762-C3AFF8494E18}" destId="{2824C5E7-8BF2-4625-ADB3-1C72FBC2A154}" srcOrd="5" destOrd="0" presId="urn:microsoft.com/office/officeart/2008/layout/LinedList"/>
    <dgm:cxn modelId="{B07BB497-2D69-4C24-92D5-41DC59103807}" type="presParOf" srcId="{2824C5E7-8BF2-4625-ADB3-1C72FBC2A154}" destId="{E9FF9DC0-8B1D-4C7B-99BC-7CFE32B8CD78}" srcOrd="0" destOrd="0" presId="urn:microsoft.com/office/officeart/2008/layout/LinedList"/>
    <dgm:cxn modelId="{1E574B89-7C9A-415D-9C0B-2A0F683ED8E8}" type="presParOf" srcId="{2824C5E7-8BF2-4625-ADB3-1C72FBC2A154}" destId="{C5951FF4-1528-45A3-B9C3-2A20A8DB3BC9}"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E4CDD0A-6BB2-4390-9680-F6C27B6483FE}" type="doc">
      <dgm:prSet loTypeId="urn:microsoft.com/office/officeart/2008/layout/CircularPictureCallout" loCatId="picture" qsTypeId="urn:microsoft.com/office/officeart/2005/8/quickstyle/simple1" qsCatId="simple" csTypeId="urn:microsoft.com/office/officeart/2005/8/colors/colorful3" csCatId="colorful" phldr="1"/>
      <dgm:spPr/>
      <dgm:t>
        <a:bodyPr/>
        <a:lstStyle/>
        <a:p>
          <a:endParaRPr lang="en-US"/>
        </a:p>
      </dgm:t>
    </dgm:pt>
    <dgm:pt modelId="{84145BB0-8767-45EE-865A-B3D5E3BBB17D}">
      <dgm:prSet custT="1"/>
      <dgm:spPr/>
      <dgm:t>
        <a:bodyPr/>
        <a:lstStyle/>
        <a:p>
          <a:r>
            <a:rPr lang="en-US" sz="1100" b="1" dirty="0">
              <a:solidFill>
                <a:srgbClr val="465359"/>
              </a:solidFill>
            </a:rPr>
            <a:t>Phantom Pain Profile</a:t>
          </a:r>
        </a:p>
      </dgm:t>
    </dgm:pt>
    <dgm:pt modelId="{8DB45761-5541-4D6B-953B-F00D2BD0151A}" type="parTrans" cxnId="{2BCD05D3-1030-4FDC-979D-3EE77BFC870D}">
      <dgm:prSet/>
      <dgm:spPr/>
      <dgm:t>
        <a:bodyPr/>
        <a:lstStyle/>
        <a:p>
          <a:endParaRPr lang="en-US"/>
        </a:p>
      </dgm:t>
    </dgm:pt>
    <dgm:pt modelId="{9FF01F77-5677-42B1-BC73-BBDC2DE59264}" type="sibTrans" cxnId="{2BCD05D3-1030-4FDC-979D-3EE77BFC870D}">
      <dgm:prSet/>
      <dgm:spPr>
        <a:blipFill rotWithShape="1">
          <a:blip xmlns:r="http://schemas.openxmlformats.org/officeDocument/2006/relationships" r:embed="rId1"/>
          <a:srcRect/>
          <a:stretch>
            <a:fillRect t="-1000" b="-1000"/>
          </a:stretch>
        </a:blipFill>
      </dgm:spPr>
      <dgm:t>
        <a:bodyPr/>
        <a:lstStyle/>
        <a:p>
          <a:endParaRPr lang="en-US"/>
        </a:p>
      </dgm:t>
    </dgm:pt>
    <dgm:pt modelId="{65A1821A-DA3F-4486-A74C-21BA30CFC968}">
      <dgm:prSet phldrT="[Text]" custT="1"/>
      <dgm:spPr/>
      <dgm:t>
        <a:bodyPr/>
        <a:lstStyle/>
        <a:p>
          <a:r>
            <a:rPr lang="en-US" sz="1400" kern="1200" dirty="0"/>
            <a:t>Crushing </a:t>
          </a:r>
          <a:r>
            <a:rPr lang="en-US" sz="1400" b="0" kern="1200" dirty="0">
              <a:solidFill>
                <a:prstClr val="black">
                  <a:hueOff val="0"/>
                  <a:satOff val="0"/>
                  <a:lumOff val="0"/>
                  <a:alphaOff val="0"/>
                </a:prstClr>
              </a:solidFill>
              <a:latin typeface="Gill Sans MT" panose="020B0502020104020203"/>
              <a:ea typeface="+mn-ea"/>
              <a:cs typeface="+mn-cs"/>
            </a:rPr>
            <a:t>Toes Twisting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Hot iron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Burning </a:t>
          </a:r>
          <a:br>
            <a:rPr lang="en-US" sz="1400" b="0" kern="1200" dirty="0">
              <a:solidFill>
                <a:prstClr val="black">
                  <a:hueOff val="0"/>
                  <a:satOff val="0"/>
                  <a:lumOff val="0"/>
                  <a:alphaOff val="0"/>
                </a:prstClr>
              </a:solidFill>
              <a:latin typeface="Gill Sans MT" panose="020B0502020104020203"/>
              <a:ea typeface="+mn-ea"/>
              <a:cs typeface="+mn-cs"/>
            </a:rPr>
          </a:br>
          <a:r>
            <a:rPr lang="en-US" sz="1400" kern="1200" dirty="0"/>
            <a:t>Cramping</a:t>
          </a:r>
        </a:p>
      </dgm:t>
    </dgm:pt>
    <dgm:pt modelId="{9A27A047-1C6C-4F32-B626-A2F7E0FF4471}" type="sibTrans" cxnId="{90239EB6-6A0E-4524-868D-BB7434BE539C}">
      <dgm:prSet/>
      <dgm:spPr>
        <a:blipFill rotWithShape="1">
          <a:blip xmlns:r="http://schemas.openxmlformats.org/officeDocument/2006/relationships" r:embed="rId2"/>
          <a:srcRect/>
          <a:stretch>
            <a:fillRect l="-34000" r="-34000"/>
          </a:stretch>
        </a:blipFill>
      </dgm:spPr>
      <dgm:t>
        <a:bodyPr/>
        <a:lstStyle/>
        <a:p>
          <a:endParaRPr lang="en-US"/>
        </a:p>
      </dgm:t>
    </dgm:pt>
    <dgm:pt modelId="{97089E4D-5909-4C30-9313-8C178D488E37}" type="parTrans" cxnId="{90239EB6-6A0E-4524-868D-BB7434BE539C}">
      <dgm:prSet/>
      <dgm:spPr/>
      <dgm:t>
        <a:bodyPr/>
        <a:lstStyle/>
        <a:p>
          <a:endParaRPr lang="en-US"/>
        </a:p>
      </dgm:t>
    </dgm:pt>
    <dgm:pt modelId="{80B51D82-86B2-4510-AD1A-DA0192DF4A38}">
      <dgm:prSet phldrT="[Text]" custT="1"/>
      <dgm:spPr/>
      <dgm:t>
        <a:bodyPr/>
        <a:lstStyle/>
        <a:p>
          <a:pPr>
            <a:buFont typeface="Arial" panose="020B0604020202020204" pitchFamily="34" charset="0"/>
            <a:buChar char="•"/>
          </a:pPr>
          <a:r>
            <a:rPr lang="en-US" sz="1200" b="0" i="0" dirty="0"/>
            <a:t>Tends to localize to more distal phantom structures (e.g. fingers and toes)</a:t>
          </a:r>
          <a:endParaRPr lang="en-US" sz="1200" dirty="0"/>
        </a:p>
      </dgm:t>
    </dgm:pt>
    <dgm:pt modelId="{065857B0-7B2F-4DD5-8435-4CA7F9088585}" type="sibTrans" cxnId="{AB65CB32-2028-4B01-B2A4-273FFA9C1125}">
      <dgm:prSet/>
      <dgm:spPr>
        <a:blipFill rotWithShape="1">
          <a:blip xmlns:r="http://schemas.openxmlformats.org/officeDocument/2006/relationships" r:embed="rId3"/>
          <a:srcRect/>
          <a:stretch>
            <a:fillRect l="-34000" r="-34000"/>
          </a:stretch>
        </a:blipFill>
      </dgm:spPr>
      <dgm:t>
        <a:bodyPr/>
        <a:lstStyle/>
        <a:p>
          <a:endParaRPr lang="en-US"/>
        </a:p>
      </dgm:t>
    </dgm:pt>
    <dgm:pt modelId="{003B84BD-C7FF-4EB0-B894-12038FCE9A33}" type="parTrans" cxnId="{AB65CB32-2028-4B01-B2A4-273FFA9C1125}">
      <dgm:prSet/>
      <dgm:spPr/>
      <dgm:t>
        <a:bodyPr/>
        <a:lstStyle/>
        <a:p>
          <a:endParaRPr lang="en-US"/>
        </a:p>
      </dgm:t>
    </dgm:pt>
    <dgm:pt modelId="{A965D02B-3A2F-4016-A6D7-16B9DA1A0EEB}">
      <dgm:prSet phldrT="[Text]" custT="1"/>
      <dgm:spPr/>
      <dgm:t>
        <a:bodyPr/>
        <a:lstStyle/>
        <a:p>
          <a:pPr>
            <a:buFont typeface="Arial" panose="020B0604020202020204" pitchFamily="34" charset="0"/>
            <a:buChar char="•"/>
          </a:pPr>
          <a:r>
            <a:rPr lang="en-US" sz="1200" b="0" i="0" dirty="0"/>
            <a:t>Prevalence in early stages </a:t>
          </a:r>
          <a:br>
            <a:rPr lang="en-US" sz="1200" b="0" i="0" dirty="0"/>
          </a:br>
          <a:r>
            <a:rPr lang="en-US" sz="1200" b="0" i="0" dirty="0"/>
            <a:t>            </a:t>
          </a:r>
          <a:r>
            <a:rPr lang="en-US" sz="1200" b="1" i="0" dirty="0"/>
            <a:t>60-80%</a:t>
          </a:r>
          <a:endParaRPr lang="en-US" sz="1200" b="1" dirty="0"/>
        </a:p>
      </dgm:t>
    </dgm:pt>
    <dgm:pt modelId="{F3B836C8-E192-4561-A79C-46CFFCCA97B9}" type="sibTrans" cxnId="{0141A637-A655-440F-B1D9-0337193210E6}">
      <dgm:prSet/>
      <dgm:spPr>
        <a:blipFill rotWithShape="1">
          <a:blip xmlns:r="http://schemas.openxmlformats.org/officeDocument/2006/relationships" r:embed="rId4"/>
          <a:srcRect/>
          <a:stretch>
            <a:fillRect/>
          </a:stretch>
        </a:blipFill>
      </dgm:spPr>
      <dgm:t>
        <a:bodyPr/>
        <a:lstStyle/>
        <a:p>
          <a:endParaRPr lang="en-US"/>
        </a:p>
      </dgm:t>
    </dgm:pt>
    <dgm:pt modelId="{364DFAD7-5262-4130-9C9E-D99A1640C2D3}" type="parTrans" cxnId="{0141A637-A655-440F-B1D9-0337193210E6}">
      <dgm:prSet/>
      <dgm:spPr/>
      <dgm:t>
        <a:bodyPr/>
        <a:lstStyle/>
        <a:p>
          <a:endParaRPr lang="en-US"/>
        </a:p>
      </dgm:t>
    </dgm:pt>
    <dgm:pt modelId="{9E2A42C9-DD64-4E49-90BB-D4887DBB9A7E}">
      <dgm:prSet phldrT="[Text]" custT="1"/>
      <dgm:spPr/>
      <dgm:t>
        <a:bodyPr/>
        <a:lstStyle/>
        <a:p>
          <a:pPr>
            <a:buFont typeface="Arial" panose="020B0604020202020204" pitchFamily="34" charset="0"/>
            <a:buChar char="•"/>
          </a:pPr>
          <a:r>
            <a:rPr lang="en-US" sz="1200" b="1" i="0" dirty="0"/>
            <a:t>Independent</a:t>
          </a:r>
          <a:r>
            <a:rPr lang="en-US" sz="1200" b="0" i="0" dirty="0"/>
            <a:t> of age in adults, gender, level or side of amputation</a:t>
          </a:r>
          <a:endParaRPr lang="en-US" sz="1200" dirty="0"/>
        </a:p>
      </dgm:t>
    </dgm:pt>
    <dgm:pt modelId="{C887B82F-D845-46EB-9CC1-6D68EE579444}" type="parTrans" cxnId="{8268E4EB-B55C-475C-BB99-22D1E495FDAE}">
      <dgm:prSet/>
      <dgm:spPr/>
      <dgm:t>
        <a:bodyPr/>
        <a:lstStyle/>
        <a:p>
          <a:endParaRPr lang="en-US"/>
        </a:p>
      </dgm:t>
    </dgm:pt>
    <dgm:pt modelId="{0547125D-7410-4359-ADE4-6834412CC320}" type="sibTrans" cxnId="{8268E4EB-B55C-475C-BB99-22D1E495FDAE}">
      <dgm:prSet/>
      <dgm:spPr>
        <a:blipFill rotWithShape="1">
          <a:blip xmlns:r="http://schemas.openxmlformats.org/officeDocument/2006/relationships" r:embed="rId5"/>
          <a:srcRect/>
          <a:stretch>
            <a:fillRect l="-39000" r="-39000"/>
          </a:stretch>
        </a:blipFill>
      </dgm:spPr>
      <dgm:t>
        <a:bodyPr/>
        <a:lstStyle/>
        <a:p>
          <a:endParaRPr lang="en-US"/>
        </a:p>
      </dgm:t>
    </dgm:pt>
    <dgm:pt modelId="{6CDC0B12-2108-44F3-B63C-863E4DB756A3}">
      <dgm:prSet phldrT="[Text]" custT="1"/>
      <dgm:spPr/>
      <dgm:t>
        <a:bodyPr/>
        <a:lstStyle/>
        <a:p>
          <a:endParaRPr lang="en-US" sz="1100" dirty="0"/>
        </a:p>
      </dgm:t>
    </dgm:pt>
    <dgm:pt modelId="{920C176C-755F-416A-AB11-7255565942B2}" type="sibTrans" cxnId="{A7FDD48E-2D8F-4D27-84CD-5A8079B0E11B}">
      <dgm:prSet/>
      <dgm:spPr>
        <a:blipFill rotWithShape="1">
          <a:blip xmlns:r="http://schemas.openxmlformats.org/officeDocument/2006/relationships" r:embed="rId6"/>
          <a:srcRect/>
          <a:stretch>
            <a:fillRect l="-25000" r="-25000"/>
          </a:stretch>
        </a:blipFill>
      </dgm:spPr>
      <dgm:t>
        <a:bodyPr/>
        <a:lstStyle/>
        <a:p>
          <a:endParaRPr lang="en-US"/>
        </a:p>
      </dgm:t>
    </dgm:pt>
    <dgm:pt modelId="{4CB0686B-E06E-40A8-9E55-9CC0E258CF20}" type="parTrans" cxnId="{A7FDD48E-2D8F-4D27-84CD-5A8079B0E11B}">
      <dgm:prSet/>
      <dgm:spPr/>
      <dgm:t>
        <a:bodyPr/>
        <a:lstStyle/>
        <a:p>
          <a:endParaRPr lang="en-US"/>
        </a:p>
      </dgm:t>
    </dgm:pt>
    <dgm:pt modelId="{D32DAEE6-4B34-49A2-883E-0094C4F2537A}" type="pres">
      <dgm:prSet presAssocID="{6E4CDD0A-6BB2-4390-9680-F6C27B6483FE}" presName="Name0" presStyleCnt="0">
        <dgm:presLayoutVars>
          <dgm:chMax val="7"/>
          <dgm:chPref val="7"/>
          <dgm:dir/>
        </dgm:presLayoutVars>
      </dgm:prSet>
      <dgm:spPr/>
    </dgm:pt>
    <dgm:pt modelId="{2E63CC91-6EAE-4AFC-86C9-BC3F807E277F}" type="pres">
      <dgm:prSet presAssocID="{6E4CDD0A-6BB2-4390-9680-F6C27B6483FE}" presName="Name1" presStyleCnt="0"/>
      <dgm:spPr/>
    </dgm:pt>
    <dgm:pt modelId="{ED1BE108-4D3E-46A5-9497-56B2BDA51A2F}" type="pres">
      <dgm:prSet presAssocID="{9FF01F77-5677-42B1-BC73-BBDC2DE59264}" presName="picture_1" presStyleCnt="0"/>
      <dgm:spPr/>
    </dgm:pt>
    <dgm:pt modelId="{ADD77003-EE9B-4FD8-A881-B648A5DB679D}" type="pres">
      <dgm:prSet presAssocID="{9FF01F77-5677-42B1-BC73-BBDC2DE59264}" presName="pictureRepeatNode" presStyleLbl="alignImgPlace1" presStyleIdx="0" presStyleCnt="6" custScaleX="65426" custScaleY="55760"/>
      <dgm:spPr/>
    </dgm:pt>
    <dgm:pt modelId="{51939BFC-0458-4CFC-98EC-7CA25FCA4E7C}" type="pres">
      <dgm:prSet presAssocID="{84145BB0-8767-45EE-865A-B3D5E3BBB17D}" presName="text_1" presStyleLbl="node1" presStyleIdx="0" presStyleCnt="0" custScaleX="103324" custScaleY="29895" custLinFactY="-200000" custLinFactNeighborX="3471" custLinFactNeighborY="-288334">
        <dgm:presLayoutVars>
          <dgm:bulletEnabled val="1"/>
        </dgm:presLayoutVars>
      </dgm:prSet>
      <dgm:spPr/>
    </dgm:pt>
    <dgm:pt modelId="{026A217F-3D22-4DD4-8F0E-5C82CBBFF8D7}" type="pres">
      <dgm:prSet presAssocID="{9A27A047-1C6C-4F32-B626-A2F7E0FF4471}" presName="picture_2" presStyleCnt="0"/>
      <dgm:spPr/>
    </dgm:pt>
    <dgm:pt modelId="{22940AC5-9A94-496E-BB40-52E56A218D3F}" type="pres">
      <dgm:prSet presAssocID="{9A27A047-1C6C-4F32-B626-A2F7E0FF4471}" presName="pictureRepeatNode" presStyleLbl="alignImgPlace1" presStyleIdx="1" presStyleCnt="6" custScaleX="132975" custScaleY="132754" custLinFactX="-100000" custLinFactNeighborX="-119115" custLinFactNeighborY="-98996"/>
      <dgm:spPr/>
    </dgm:pt>
    <dgm:pt modelId="{4C2B8210-DB2D-45B3-8827-21F3D3BC7106}" type="pres">
      <dgm:prSet presAssocID="{65A1821A-DA3F-4486-A74C-21BA30CFC968}" presName="line_2" presStyleLbl="parChTrans1D1" presStyleIdx="0" presStyleCnt="5" custFlipVert="1" custSzY="908985" custScaleX="42844" custLinFactY="72325" custLinFactNeighborX="-17858" custLinFactNeighborY="100000"/>
      <dgm:spPr>
        <a:ln w="3175">
          <a:noFill/>
        </a:ln>
      </dgm:spPr>
    </dgm:pt>
    <dgm:pt modelId="{AE23AFBC-52E9-4474-9DF9-A299A8FE97BE}" type="pres">
      <dgm:prSet presAssocID="{65A1821A-DA3F-4486-A74C-21BA30CFC968}" presName="textparent_2" presStyleLbl="node1" presStyleIdx="0" presStyleCnt="0"/>
      <dgm:spPr/>
    </dgm:pt>
    <dgm:pt modelId="{4F81F034-6A16-486B-B89C-0089C5A8AECF}" type="pres">
      <dgm:prSet presAssocID="{65A1821A-DA3F-4486-A74C-21BA30CFC968}" presName="text_2" presStyleLbl="revTx" presStyleIdx="0" presStyleCnt="5" custScaleX="149136" custLinFactX="-19077" custLinFactNeighborX="-100000" custLinFactNeighborY="-97623">
        <dgm:presLayoutVars>
          <dgm:bulletEnabled val="1"/>
        </dgm:presLayoutVars>
      </dgm:prSet>
      <dgm:spPr/>
    </dgm:pt>
    <dgm:pt modelId="{A805B5EA-6FF9-4B50-8A30-E7B04B646158}" type="pres">
      <dgm:prSet presAssocID="{065857B0-7B2F-4DD5-8435-4CA7F9088585}" presName="picture_3" presStyleCnt="0"/>
      <dgm:spPr/>
    </dgm:pt>
    <dgm:pt modelId="{5E576593-0D56-4DF3-9E09-A532B83E05BB}" type="pres">
      <dgm:prSet presAssocID="{065857B0-7B2F-4DD5-8435-4CA7F9088585}" presName="pictureRepeatNode" presStyleLbl="alignImgPlace1" presStyleIdx="2" presStyleCnt="6" custScaleX="132975" custScaleY="132754" custLinFactNeighborX="-37917" custLinFactNeighborY="21249"/>
      <dgm:spPr/>
    </dgm:pt>
    <dgm:pt modelId="{B7B9374E-4F53-4199-94F9-CD757DABEED3}" type="pres">
      <dgm:prSet presAssocID="{80B51D82-86B2-4510-AD1A-DA0192DF4A38}" presName="line_3" presStyleLbl="parChTrans1D1" presStyleIdx="1" presStyleCnt="5"/>
      <dgm:spPr>
        <a:ln w="3175">
          <a:noFill/>
        </a:ln>
      </dgm:spPr>
    </dgm:pt>
    <dgm:pt modelId="{0ACE9103-E11A-40D5-852D-E7DB2A0AD904}" type="pres">
      <dgm:prSet presAssocID="{80B51D82-86B2-4510-AD1A-DA0192DF4A38}" presName="textparent_3" presStyleLbl="node1" presStyleIdx="0" presStyleCnt="0"/>
      <dgm:spPr/>
    </dgm:pt>
    <dgm:pt modelId="{FD840AD6-08F8-41A9-806F-99B91B3C8342}" type="pres">
      <dgm:prSet presAssocID="{80B51D82-86B2-4510-AD1A-DA0192DF4A38}" presName="text_3" presStyleLbl="revTx" presStyleIdx="1" presStyleCnt="5" custScaleX="166795" custLinFactNeighborX="-8472" custLinFactNeighborY="30544">
        <dgm:presLayoutVars>
          <dgm:bulletEnabled val="1"/>
        </dgm:presLayoutVars>
      </dgm:prSet>
      <dgm:spPr/>
    </dgm:pt>
    <dgm:pt modelId="{004426ED-436F-482C-93C6-7D2B6B4D19DD}" type="pres">
      <dgm:prSet presAssocID="{F3B836C8-E192-4561-A79C-46CFFCCA97B9}" presName="picture_4" presStyleCnt="0"/>
      <dgm:spPr/>
    </dgm:pt>
    <dgm:pt modelId="{7DE3B1B7-EC18-4C47-9563-8EB6A6F88552}" type="pres">
      <dgm:prSet presAssocID="{F3B836C8-E192-4561-A79C-46CFFCCA97B9}" presName="pictureRepeatNode" presStyleLbl="alignImgPlace1" presStyleIdx="3" presStyleCnt="6" custScaleX="154340" custScaleY="150500" custLinFactNeighborX="-95727" custLinFactNeighborY="62003"/>
      <dgm:spPr/>
    </dgm:pt>
    <dgm:pt modelId="{A440A4B1-83AC-4AA5-B428-D899FEB38103}" type="pres">
      <dgm:prSet presAssocID="{A965D02B-3A2F-4016-A6D7-16B9DA1A0EEB}" presName="line_4" presStyleLbl="parChTrans1D1" presStyleIdx="2" presStyleCnt="5"/>
      <dgm:spPr>
        <a:ln w="3175">
          <a:noFill/>
        </a:ln>
      </dgm:spPr>
    </dgm:pt>
    <dgm:pt modelId="{AA9A6BA3-7268-4C55-AC13-55F960D138E5}" type="pres">
      <dgm:prSet presAssocID="{A965D02B-3A2F-4016-A6D7-16B9DA1A0EEB}" presName="textparent_4" presStyleLbl="node1" presStyleIdx="0" presStyleCnt="0"/>
      <dgm:spPr/>
    </dgm:pt>
    <dgm:pt modelId="{E8514603-ADF9-4020-BB93-58E94A3CB8CA}" type="pres">
      <dgm:prSet presAssocID="{A965D02B-3A2F-4016-A6D7-16B9DA1A0EEB}" presName="text_4" presStyleLbl="revTx" presStyleIdx="2" presStyleCnt="5" custScaleX="449138" custLinFactNeighborX="-43915" custLinFactNeighborY="80833">
        <dgm:presLayoutVars>
          <dgm:bulletEnabled val="1"/>
        </dgm:presLayoutVars>
      </dgm:prSet>
      <dgm:spPr/>
    </dgm:pt>
    <dgm:pt modelId="{B5533850-B22E-4A74-AB44-34083A78527D}" type="pres">
      <dgm:prSet presAssocID="{0547125D-7410-4359-ADE4-6834412CC320}" presName="picture_5" presStyleCnt="0"/>
      <dgm:spPr/>
    </dgm:pt>
    <dgm:pt modelId="{83D56710-C6E4-4257-A3D8-6E880F5C4355}" type="pres">
      <dgm:prSet presAssocID="{0547125D-7410-4359-ADE4-6834412CC320}" presName="pictureRepeatNode" presStyleLbl="alignImgPlace1" presStyleIdx="4" presStyleCnt="6" custScaleX="155575" custScaleY="142967" custLinFactX="-100000" custLinFactNeighborX="-120200" custLinFactNeighborY="84928"/>
      <dgm:spPr/>
    </dgm:pt>
    <dgm:pt modelId="{E3B4C266-35E2-4B2D-8FFF-CBED78E80579}" type="pres">
      <dgm:prSet presAssocID="{9E2A42C9-DD64-4E49-90BB-D4887DBB9A7E}" presName="line_5" presStyleLbl="parChTrans1D1" presStyleIdx="3" presStyleCnt="5" custSzY="337222" custScaleX="31586" custLinFactY="238039" custLinFactNeighborX="-5497" custLinFactNeighborY="300000"/>
      <dgm:spPr>
        <a:ln w="3175">
          <a:noFill/>
        </a:ln>
      </dgm:spPr>
    </dgm:pt>
    <dgm:pt modelId="{97EDF6E3-C948-4A03-AE71-8E3AC169CC76}" type="pres">
      <dgm:prSet presAssocID="{9E2A42C9-DD64-4E49-90BB-D4887DBB9A7E}" presName="textparent_5" presStyleLbl="node1" presStyleIdx="0" presStyleCnt="0"/>
      <dgm:spPr/>
    </dgm:pt>
    <dgm:pt modelId="{63EB5028-1700-4EF0-A99C-33618978C140}" type="pres">
      <dgm:prSet presAssocID="{9E2A42C9-DD64-4E49-90BB-D4887DBB9A7E}" presName="text_5" presStyleLbl="revTx" presStyleIdx="3" presStyleCnt="5" custScaleX="277091" custLinFactY="7639" custLinFactNeighborX="-95641" custLinFactNeighborY="100000">
        <dgm:presLayoutVars>
          <dgm:bulletEnabled val="1"/>
        </dgm:presLayoutVars>
      </dgm:prSet>
      <dgm:spPr/>
    </dgm:pt>
    <dgm:pt modelId="{6B2EEA0D-B1B3-44F6-A7ED-2CAE16E7B161}" type="pres">
      <dgm:prSet presAssocID="{920C176C-755F-416A-AB11-7255565942B2}" presName="picture_6" presStyleCnt="0"/>
      <dgm:spPr/>
    </dgm:pt>
    <dgm:pt modelId="{504047C5-BE59-4FE9-9F5E-86782C7D2873}" type="pres">
      <dgm:prSet presAssocID="{920C176C-755F-416A-AB11-7255565942B2}" presName="pictureRepeatNode" presStyleLbl="alignImgPlace1" presStyleIdx="5" presStyleCnt="6" custScaleX="140207" custScaleY="147891" custLinFactX="-245300" custLinFactY="614" custLinFactNeighborX="-300000" custLinFactNeighborY="100000"/>
      <dgm:spPr/>
    </dgm:pt>
    <dgm:pt modelId="{D58775BB-A219-4994-AF10-2ED5374DD18C}" type="pres">
      <dgm:prSet presAssocID="{6CDC0B12-2108-44F3-B63C-863E4DB756A3}" presName="line_6" presStyleLbl="parChTrans1D1" presStyleIdx="4" presStyleCnt="5" custSzY="848920" custScaleX="7542" custLinFactY="100000" custLinFactNeighborX="-37634" custLinFactNeighborY="179400"/>
      <dgm:spPr>
        <a:ln w="3175">
          <a:noFill/>
        </a:ln>
      </dgm:spPr>
    </dgm:pt>
    <dgm:pt modelId="{98B3C5AC-7DD2-408F-BE80-B978155BBEE0}" type="pres">
      <dgm:prSet presAssocID="{6CDC0B12-2108-44F3-B63C-863E4DB756A3}" presName="textparent_6" presStyleLbl="node1" presStyleIdx="0" presStyleCnt="0"/>
      <dgm:spPr/>
    </dgm:pt>
    <dgm:pt modelId="{E030310D-DCB0-4A5E-B5B4-91B518556168}" type="pres">
      <dgm:prSet presAssocID="{6CDC0B12-2108-44F3-B63C-863E4DB756A3}" presName="text_6" presStyleLbl="revTx" presStyleIdx="4" presStyleCnt="5" custScaleX="2000000" custScaleY="79515" custLinFactX="-600000" custLinFactY="66300" custLinFactNeighborX="-600710" custLinFactNeighborY="100000">
        <dgm:presLayoutVars>
          <dgm:bulletEnabled val="1"/>
        </dgm:presLayoutVars>
      </dgm:prSet>
      <dgm:spPr/>
    </dgm:pt>
  </dgm:ptLst>
  <dgm:cxnLst>
    <dgm:cxn modelId="{AC0C2818-5283-46B6-A66E-D0844682CF55}" type="presOf" srcId="{84145BB0-8767-45EE-865A-B3D5E3BBB17D}" destId="{51939BFC-0458-4CFC-98EC-7CA25FCA4E7C}" srcOrd="0" destOrd="0" presId="urn:microsoft.com/office/officeart/2008/layout/CircularPictureCallout"/>
    <dgm:cxn modelId="{AB65CB32-2028-4B01-B2A4-273FFA9C1125}" srcId="{6E4CDD0A-6BB2-4390-9680-F6C27B6483FE}" destId="{80B51D82-86B2-4510-AD1A-DA0192DF4A38}" srcOrd="2" destOrd="0" parTransId="{003B84BD-C7FF-4EB0-B894-12038FCE9A33}" sibTransId="{065857B0-7B2F-4DD5-8435-4CA7F9088585}"/>
    <dgm:cxn modelId="{0141A637-A655-440F-B1D9-0337193210E6}" srcId="{6E4CDD0A-6BB2-4390-9680-F6C27B6483FE}" destId="{A965D02B-3A2F-4016-A6D7-16B9DA1A0EEB}" srcOrd="3" destOrd="0" parTransId="{364DFAD7-5262-4130-9C9E-D99A1640C2D3}" sibTransId="{F3B836C8-E192-4561-A79C-46CFFCCA97B9}"/>
    <dgm:cxn modelId="{1B75163E-C809-4EAB-A9A5-B050E858ADB0}" type="presOf" srcId="{9A27A047-1C6C-4F32-B626-A2F7E0FF4471}" destId="{22940AC5-9A94-496E-BB40-52E56A218D3F}" srcOrd="0" destOrd="0" presId="urn:microsoft.com/office/officeart/2008/layout/CircularPictureCallout"/>
    <dgm:cxn modelId="{54679E58-269B-4CC3-8FC1-F5A554986D53}" type="presOf" srcId="{F3B836C8-E192-4561-A79C-46CFFCCA97B9}" destId="{7DE3B1B7-EC18-4C47-9563-8EB6A6F88552}" srcOrd="0" destOrd="0" presId="urn:microsoft.com/office/officeart/2008/layout/CircularPictureCallout"/>
    <dgm:cxn modelId="{9B2FAD5A-B2B1-4806-8C0F-AE388B3548D2}" type="presOf" srcId="{920C176C-755F-416A-AB11-7255565942B2}" destId="{504047C5-BE59-4FE9-9F5E-86782C7D2873}" srcOrd="0" destOrd="0" presId="urn:microsoft.com/office/officeart/2008/layout/CircularPictureCallout"/>
    <dgm:cxn modelId="{0C27258C-A19D-459E-B687-13E6E0A7A7C1}" type="presOf" srcId="{80B51D82-86B2-4510-AD1A-DA0192DF4A38}" destId="{FD840AD6-08F8-41A9-806F-99B91B3C8342}" srcOrd="0" destOrd="0" presId="urn:microsoft.com/office/officeart/2008/layout/CircularPictureCallout"/>
    <dgm:cxn modelId="{A7FDD48E-2D8F-4D27-84CD-5A8079B0E11B}" srcId="{6E4CDD0A-6BB2-4390-9680-F6C27B6483FE}" destId="{6CDC0B12-2108-44F3-B63C-863E4DB756A3}" srcOrd="5" destOrd="0" parTransId="{4CB0686B-E06E-40A8-9E55-9CC0E258CF20}" sibTransId="{920C176C-755F-416A-AB11-7255565942B2}"/>
    <dgm:cxn modelId="{FF88689E-5C5B-4D13-B19A-2E1930324CCF}" type="presOf" srcId="{065857B0-7B2F-4DD5-8435-4CA7F9088585}" destId="{5E576593-0D56-4DF3-9E09-A532B83E05BB}" srcOrd="0" destOrd="0" presId="urn:microsoft.com/office/officeart/2008/layout/CircularPictureCallout"/>
    <dgm:cxn modelId="{1A2686A7-D756-48B0-90D2-369B0D2EB256}" type="presOf" srcId="{6E4CDD0A-6BB2-4390-9680-F6C27B6483FE}" destId="{D32DAEE6-4B34-49A2-883E-0094C4F2537A}" srcOrd="0" destOrd="0" presId="urn:microsoft.com/office/officeart/2008/layout/CircularPictureCallout"/>
    <dgm:cxn modelId="{90239EB6-6A0E-4524-868D-BB7434BE539C}" srcId="{6E4CDD0A-6BB2-4390-9680-F6C27B6483FE}" destId="{65A1821A-DA3F-4486-A74C-21BA30CFC968}" srcOrd="1" destOrd="0" parTransId="{97089E4D-5909-4C30-9313-8C178D488E37}" sibTransId="{9A27A047-1C6C-4F32-B626-A2F7E0FF4471}"/>
    <dgm:cxn modelId="{D01796B8-8DDD-4A9A-8BE0-C7B50729A7D2}" type="presOf" srcId="{A965D02B-3A2F-4016-A6D7-16B9DA1A0EEB}" destId="{E8514603-ADF9-4020-BB93-58E94A3CB8CA}" srcOrd="0" destOrd="0" presId="urn:microsoft.com/office/officeart/2008/layout/CircularPictureCallout"/>
    <dgm:cxn modelId="{6A3846D0-1536-4400-AE70-485F27595118}" type="presOf" srcId="{9FF01F77-5677-42B1-BC73-BBDC2DE59264}" destId="{ADD77003-EE9B-4FD8-A881-B648A5DB679D}" srcOrd="0" destOrd="0" presId="urn:microsoft.com/office/officeart/2008/layout/CircularPictureCallout"/>
    <dgm:cxn modelId="{2BCD05D3-1030-4FDC-979D-3EE77BFC870D}" srcId="{6E4CDD0A-6BB2-4390-9680-F6C27B6483FE}" destId="{84145BB0-8767-45EE-865A-B3D5E3BBB17D}" srcOrd="0" destOrd="0" parTransId="{8DB45761-5541-4D6B-953B-F00D2BD0151A}" sibTransId="{9FF01F77-5677-42B1-BC73-BBDC2DE59264}"/>
    <dgm:cxn modelId="{7AA3DFDB-FF9A-4B52-892A-B9D6FE9722EC}" type="presOf" srcId="{6CDC0B12-2108-44F3-B63C-863E4DB756A3}" destId="{E030310D-DCB0-4A5E-B5B4-91B518556168}" srcOrd="0" destOrd="0" presId="urn:microsoft.com/office/officeart/2008/layout/CircularPictureCallout"/>
    <dgm:cxn modelId="{8F97AEE2-80E4-4688-BDA5-C67ABA56BCAD}" type="presOf" srcId="{9E2A42C9-DD64-4E49-90BB-D4887DBB9A7E}" destId="{63EB5028-1700-4EF0-A99C-33618978C140}" srcOrd="0" destOrd="0" presId="urn:microsoft.com/office/officeart/2008/layout/CircularPictureCallout"/>
    <dgm:cxn modelId="{529891EA-BA5D-4E02-8016-929549D939F7}" type="presOf" srcId="{0547125D-7410-4359-ADE4-6834412CC320}" destId="{83D56710-C6E4-4257-A3D8-6E880F5C4355}" srcOrd="0" destOrd="0" presId="urn:microsoft.com/office/officeart/2008/layout/CircularPictureCallout"/>
    <dgm:cxn modelId="{8268E4EB-B55C-475C-BB99-22D1E495FDAE}" srcId="{6E4CDD0A-6BB2-4390-9680-F6C27B6483FE}" destId="{9E2A42C9-DD64-4E49-90BB-D4887DBB9A7E}" srcOrd="4" destOrd="0" parTransId="{C887B82F-D845-46EB-9CC1-6D68EE579444}" sibTransId="{0547125D-7410-4359-ADE4-6834412CC320}"/>
    <dgm:cxn modelId="{B62008FE-824D-489F-B37F-DCC459CC2363}" type="presOf" srcId="{65A1821A-DA3F-4486-A74C-21BA30CFC968}" destId="{4F81F034-6A16-486B-B89C-0089C5A8AECF}" srcOrd="0" destOrd="0" presId="urn:microsoft.com/office/officeart/2008/layout/CircularPictureCallout"/>
    <dgm:cxn modelId="{5511006E-7ADB-44CA-8FE4-C4BC93BE7CED}" type="presParOf" srcId="{D32DAEE6-4B34-49A2-883E-0094C4F2537A}" destId="{2E63CC91-6EAE-4AFC-86C9-BC3F807E277F}" srcOrd="0" destOrd="0" presId="urn:microsoft.com/office/officeart/2008/layout/CircularPictureCallout"/>
    <dgm:cxn modelId="{70AD5AAB-327A-446F-955A-267FAAED9296}" type="presParOf" srcId="{2E63CC91-6EAE-4AFC-86C9-BC3F807E277F}" destId="{ED1BE108-4D3E-46A5-9497-56B2BDA51A2F}" srcOrd="0" destOrd="0" presId="urn:microsoft.com/office/officeart/2008/layout/CircularPictureCallout"/>
    <dgm:cxn modelId="{84E23570-1F5D-4506-B96C-A14EB471B454}" type="presParOf" srcId="{ED1BE108-4D3E-46A5-9497-56B2BDA51A2F}" destId="{ADD77003-EE9B-4FD8-A881-B648A5DB679D}" srcOrd="0" destOrd="0" presId="urn:microsoft.com/office/officeart/2008/layout/CircularPictureCallout"/>
    <dgm:cxn modelId="{DB999E08-F453-437E-8272-9DE022E69D00}" type="presParOf" srcId="{2E63CC91-6EAE-4AFC-86C9-BC3F807E277F}" destId="{51939BFC-0458-4CFC-98EC-7CA25FCA4E7C}" srcOrd="1" destOrd="0" presId="urn:microsoft.com/office/officeart/2008/layout/CircularPictureCallout"/>
    <dgm:cxn modelId="{2482667D-5835-4EA9-9126-A173FA651401}" type="presParOf" srcId="{2E63CC91-6EAE-4AFC-86C9-BC3F807E277F}" destId="{026A217F-3D22-4DD4-8F0E-5C82CBBFF8D7}" srcOrd="2" destOrd="0" presId="urn:microsoft.com/office/officeart/2008/layout/CircularPictureCallout"/>
    <dgm:cxn modelId="{A229EFF7-5E50-490A-9859-3A83C49A3568}" type="presParOf" srcId="{026A217F-3D22-4DD4-8F0E-5C82CBBFF8D7}" destId="{22940AC5-9A94-496E-BB40-52E56A218D3F}" srcOrd="0" destOrd="0" presId="urn:microsoft.com/office/officeart/2008/layout/CircularPictureCallout"/>
    <dgm:cxn modelId="{1B666926-2D6C-4207-B583-ABBBD5C17007}" type="presParOf" srcId="{2E63CC91-6EAE-4AFC-86C9-BC3F807E277F}" destId="{4C2B8210-DB2D-45B3-8827-21F3D3BC7106}" srcOrd="3" destOrd="0" presId="urn:microsoft.com/office/officeart/2008/layout/CircularPictureCallout"/>
    <dgm:cxn modelId="{7EA8A454-4B01-4EE5-A408-F6BF08187E38}" type="presParOf" srcId="{2E63CC91-6EAE-4AFC-86C9-BC3F807E277F}" destId="{AE23AFBC-52E9-4474-9DF9-A299A8FE97BE}" srcOrd="4" destOrd="0" presId="urn:microsoft.com/office/officeart/2008/layout/CircularPictureCallout"/>
    <dgm:cxn modelId="{8518C8F0-C6DC-4FCD-BF96-450B85A4381F}" type="presParOf" srcId="{AE23AFBC-52E9-4474-9DF9-A299A8FE97BE}" destId="{4F81F034-6A16-486B-B89C-0089C5A8AECF}" srcOrd="0" destOrd="0" presId="urn:microsoft.com/office/officeart/2008/layout/CircularPictureCallout"/>
    <dgm:cxn modelId="{7FA810DC-0809-42F4-BFBC-C771810BF2FA}" type="presParOf" srcId="{2E63CC91-6EAE-4AFC-86C9-BC3F807E277F}" destId="{A805B5EA-6FF9-4B50-8A30-E7B04B646158}" srcOrd="5" destOrd="0" presId="urn:microsoft.com/office/officeart/2008/layout/CircularPictureCallout"/>
    <dgm:cxn modelId="{AE2CDA25-D02C-424F-A663-003FD2BA098C}" type="presParOf" srcId="{A805B5EA-6FF9-4B50-8A30-E7B04B646158}" destId="{5E576593-0D56-4DF3-9E09-A532B83E05BB}" srcOrd="0" destOrd="0" presId="urn:microsoft.com/office/officeart/2008/layout/CircularPictureCallout"/>
    <dgm:cxn modelId="{6A2057D5-198F-4FB0-91A9-E2039E5E4A86}" type="presParOf" srcId="{2E63CC91-6EAE-4AFC-86C9-BC3F807E277F}" destId="{B7B9374E-4F53-4199-94F9-CD757DABEED3}" srcOrd="6" destOrd="0" presId="urn:microsoft.com/office/officeart/2008/layout/CircularPictureCallout"/>
    <dgm:cxn modelId="{79597C23-5A47-4088-977A-54B30FE048E8}" type="presParOf" srcId="{2E63CC91-6EAE-4AFC-86C9-BC3F807E277F}" destId="{0ACE9103-E11A-40D5-852D-E7DB2A0AD904}" srcOrd="7" destOrd="0" presId="urn:microsoft.com/office/officeart/2008/layout/CircularPictureCallout"/>
    <dgm:cxn modelId="{C1EE6D81-8636-493E-B278-14D0C07064D7}" type="presParOf" srcId="{0ACE9103-E11A-40D5-852D-E7DB2A0AD904}" destId="{FD840AD6-08F8-41A9-806F-99B91B3C8342}" srcOrd="0" destOrd="0" presId="urn:microsoft.com/office/officeart/2008/layout/CircularPictureCallout"/>
    <dgm:cxn modelId="{52E1C139-EF47-499D-A7AE-6A2756B1D4A1}" type="presParOf" srcId="{2E63CC91-6EAE-4AFC-86C9-BC3F807E277F}" destId="{004426ED-436F-482C-93C6-7D2B6B4D19DD}" srcOrd="8" destOrd="0" presId="urn:microsoft.com/office/officeart/2008/layout/CircularPictureCallout"/>
    <dgm:cxn modelId="{D529601B-353C-43E0-9361-8ABC5C94D005}" type="presParOf" srcId="{004426ED-436F-482C-93C6-7D2B6B4D19DD}" destId="{7DE3B1B7-EC18-4C47-9563-8EB6A6F88552}" srcOrd="0" destOrd="0" presId="urn:microsoft.com/office/officeart/2008/layout/CircularPictureCallout"/>
    <dgm:cxn modelId="{0D2C3E91-7C28-43A5-B2B1-BD4DC14678E5}" type="presParOf" srcId="{2E63CC91-6EAE-4AFC-86C9-BC3F807E277F}" destId="{A440A4B1-83AC-4AA5-B428-D899FEB38103}" srcOrd="9" destOrd="0" presId="urn:microsoft.com/office/officeart/2008/layout/CircularPictureCallout"/>
    <dgm:cxn modelId="{8BCF9E95-000E-4C1D-A5FE-5A2D2EA72A72}" type="presParOf" srcId="{2E63CC91-6EAE-4AFC-86C9-BC3F807E277F}" destId="{AA9A6BA3-7268-4C55-AC13-55F960D138E5}" srcOrd="10" destOrd="0" presId="urn:microsoft.com/office/officeart/2008/layout/CircularPictureCallout"/>
    <dgm:cxn modelId="{B4D2E6DD-C826-4F0A-B05D-CFDB17A1EDB1}" type="presParOf" srcId="{AA9A6BA3-7268-4C55-AC13-55F960D138E5}" destId="{E8514603-ADF9-4020-BB93-58E94A3CB8CA}" srcOrd="0" destOrd="0" presId="urn:microsoft.com/office/officeart/2008/layout/CircularPictureCallout"/>
    <dgm:cxn modelId="{B8EEF688-D4AD-4C4A-8639-296112A08F26}" type="presParOf" srcId="{2E63CC91-6EAE-4AFC-86C9-BC3F807E277F}" destId="{B5533850-B22E-4A74-AB44-34083A78527D}" srcOrd="11" destOrd="0" presId="urn:microsoft.com/office/officeart/2008/layout/CircularPictureCallout"/>
    <dgm:cxn modelId="{C627335A-1277-425B-B3DD-E93A9102E5B5}" type="presParOf" srcId="{B5533850-B22E-4A74-AB44-34083A78527D}" destId="{83D56710-C6E4-4257-A3D8-6E880F5C4355}" srcOrd="0" destOrd="0" presId="urn:microsoft.com/office/officeart/2008/layout/CircularPictureCallout"/>
    <dgm:cxn modelId="{90CC26E1-45DF-4679-8185-7B5387018BD0}" type="presParOf" srcId="{2E63CC91-6EAE-4AFC-86C9-BC3F807E277F}" destId="{E3B4C266-35E2-4B2D-8FFF-CBED78E80579}" srcOrd="12" destOrd="0" presId="urn:microsoft.com/office/officeart/2008/layout/CircularPictureCallout"/>
    <dgm:cxn modelId="{89482A11-7021-4EEF-A321-C44AED4358B6}" type="presParOf" srcId="{2E63CC91-6EAE-4AFC-86C9-BC3F807E277F}" destId="{97EDF6E3-C948-4A03-AE71-8E3AC169CC76}" srcOrd="13" destOrd="0" presId="urn:microsoft.com/office/officeart/2008/layout/CircularPictureCallout"/>
    <dgm:cxn modelId="{C1FDCF4D-C50C-44F2-84A6-7D25F58005CB}" type="presParOf" srcId="{97EDF6E3-C948-4A03-AE71-8E3AC169CC76}" destId="{63EB5028-1700-4EF0-A99C-33618978C140}" srcOrd="0" destOrd="0" presId="urn:microsoft.com/office/officeart/2008/layout/CircularPictureCallout"/>
    <dgm:cxn modelId="{806FF129-EFE2-4742-BF00-FA57731F686D}" type="presParOf" srcId="{2E63CC91-6EAE-4AFC-86C9-BC3F807E277F}" destId="{6B2EEA0D-B1B3-44F6-A7ED-2CAE16E7B161}" srcOrd="14" destOrd="0" presId="urn:microsoft.com/office/officeart/2008/layout/CircularPictureCallout"/>
    <dgm:cxn modelId="{38820C56-9BCC-4EC5-9FA0-A49C7C10BC83}" type="presParOf" srcId="{6B2EEA0D-B1B3-44F6-A7ED-2CAE16E7B161}" destId="{504047C5-BE59-4FE9-9F5E-86782C7D2873}" srcOrd="0" destOrd="0" presId="urn:microsoft.com/office/officeart/2008/layout/CircularPictureCallout"/>
    <dgm:cxn modelId="{5E76211D-AAB4-4502-984E-B7B6F7CD3F27}" type="presParOf" srcId="{2E63CC91-6EAE-4AFC-86C9-BC3F807E277F}" destId="{D58775BB-A219-4994-AF10-2ED5374DD18C}" srcOrd="15" destOrd="0" presId="urn:microsoft.com/office/officeart/2008/layout/CircularPictureCallout"/>
    <dgm:cxn modelId="{895DC37F-3751-4995-AB91-6BF9DA4BE00B}" type="presParOf" srcId="{2E63CC91-6EAE-4AFC-86C9-BC3F807E277F}" destId="{98B3C5AC-7DD2-408F-BE80-B978155BBEE0}" srcOrd="16" destOrd="0" presId="urn:microsoft.com/office/officeart/2008/layout/CircularPictureCallout"/>
    <dgm:cxn modelId="{DF0EAB53-CAD5-4B98-825C-FAA4AB92F8B9}" type="presParOf" srcId="{98B3C5AC-7DD2-408F-BE80-B978155BBEE0}" destId="{E030310D-DCB0-4A5E-B5B4-91B518556168}" srcOrd="0" destOrd="0" presId="urn:microsoft.com/office/officeart/2008/layout/CircularPictureCallou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3" csCatId="mainScheme" phldr="1"/>
      <dgm:spPr/>
      <dgm:t>
        <a:bodyPr/>
        <a:lstStyle/>
        <a:p>
          <a:endParaRPr lang="en-US"/>
        </a:p>
      </dgm:t>
    </dgm:pt>
    <dgm:pt modelId="{8BFAF1AB-A0CE-476A-97E0-3FDD5F349F18}">
      <dgm:prSet custT="1"/>
      <dgm:spPr/>
      <dgm:t>
        <a:bodyPr/>
        <a:lstStyle/>
        <a:p>
          <a:r>
            <a:rPr lang="en-US" sz="1400" kern="1200" dirty="0">
              <a:solidFill>
                <a:prstClr val="black">
                  <a:hueOff val="0"/>
                  <a:satOff val="0"/>
                  <a:lumOff val="0"/>
                  <a:alphaOff val="0"/>
                </a:prstClr>
              </a:solidFill>
              <a:latin typeface="Gill Sans MT" panose="020B0502020104020203"/>
              <a:ea typeface="+mn-ea"/>
              <a:cs typeface="+mn-cs"/>
            </a:rPr>
            <a:t>Individuals with amputation may also experience phantom sensation, which is different from PLP. </a:t>
          </a:r>
          <a:r>
            <a:rPr lang="en-US" sz="1400" b="1" kern="1200" dirty="0">
              <a:solidFill>
                <a:prstClr val="black">
                  <a:hueOff val="0"/>
                  <a:satOff val="0"/>
                  <a:lumOff val="0"/>
                  <a:alphaOff val="0"/>
                </a:prstClr>
              </a:solidFill>
              <a:latin typeface="Gill Sans MT" panose="020B0502020104020203"/>
              <a:ea typeface="+mn-ea"/>
              <a:cs typeface="+mn-cs"/>
            </a:rPr>
            <a:t> Phantom sensation is almost universal and doesn't correlate with pain reports.</a:t>
          </a:r>
        </a:p>
      </dgm:t>
    </dgm:pt>
    <dgm:pt modelId="{3954F2E9-DC11-43A6-A21D-3EE45F3D03B3}" type="parTrans" cxnId="{12BFA165-FB93-4D9F-BFF9-A562904DC547}">
      <dgm:prSet/>
      <dgm:spPr/>
      <dgm:t>
        <a:bodyPr/>
        <a:lstStyle/>
        <a:p>
          <a:endParaRPr lang="en-US" sz="1400"/>
        </a:p>
      </dgm:t>
    </dgm:pt>
    <dgm:pt modelId="{A999F3D3-5B48-4E27-9D61-67BC09C3E41D}" type="sibTrans" cxnId="{12BFA165-FB93-4D9F-BFF9-A562904DC547}">
      <dgm:prSet/>
      <dgm:spPr/>
      <dgm:t>
        <a:bodyPr/>
        <a:lstStyle/>
        <a:p>
          <a:endParaRPr lang="en-US" sz="1400"/>
        </a:p>
      </dgm:t>
    </dgm:pt>
    <dgm:pt modelId="{EC7A912E-1B52-4EE1-9326-BBD5218C8D0D}">
      <dgm:prSet custT="1"/>
      <dgm:spPr/>
      <dgm:t>
        <a:bodyPr/>
        <a:lstStyle/>
        <a:p>
          <a:r>
            <a:rPr lang="en-US" sz="1400" b="0" kern="1200" dirty="0">
              <a:solidFill>
                <a:prstClr val="black">
                  <a:hueOff val="0"/>
                  <a:satOff val="0"/>
                  <a:lumOff val="0"/>
                  <a:alphaOff val="0"/>
                </a:prstClr>
              </a:solidFill>
              <a:latin typeface="Gill Sans MT" panose="020B0502020104020203"/>
              <a:ea typeface="+mn-ea"/>
              <a:cs typeface="+mn-cs"/>
            </a:rPr>
            <a:t>There are three types of phantom sensations: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Kinetic (movement)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Kinesthetic (size, shape, position)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Exteroceptive (touch, pressure, temperature, itch, vibration).</a:t>
          </a:r>
        </a:p>
      </dgm:t>
    </dgm:pt>
    <dgm:pt modelId="{321F3661-8605-4BE5-8E28-5E7D5E0E7369}" type="parTrans" cxnId="{C52C760D-F1F1-4792-B787-2F653D7CAA6F}">
      <dgm:prSet/>
      <dgm:spPr/>
      <dgm:t>
        <a:bodyPr/>
        <a:lstStyle/>
        <a:p>
          <a:endParaRPr lang="en-US"/>
        </a:p>
      </dgm:t>
    </dgm:pt>
    <dgm:pt modelId="{9800CBE4-B48B-4014-AE48-96C3DE63413B}" type="sibTrans" cxnId="{C52C760D-F1F1-4792-B787-2F653D7CAA6F}">
      <dgm:prSet/>
      <dgm:spPr/>
      <dgm:t>
        <a:bodyPr/>
        <a:lstStyle/>
        <a:p>
          <a:endParaRPr lang="en-US"/>
        </a:p>
      </dgm:t>
    </dgm:pt>
    <dgm:pt modelId="{A3BED7D1-4D54-435E-8762-C3AFF8494E18}" type="pres">
      <dgm:prSet presAssocID="{A9A72E6E-AA61-485E-AEBE-D7EAC89E0CB6}" presName="vert0" presStyleCnt="0">
        <dgm:presLayoutVars>
          <dgm:dir/>
          <dgm:animOne val="branch"/>
          <dgm:animLvl val="lvl"/>
        </dgm:presLayoutVars>
      </dgm:prSet>
      <dgm:spPr/>
    </dgm:pt>
    <dgm:pt modelId="{B093BCD9-0C17-4A61-806E-8D12C9608744}" type="pres">
      <dgm:prSet presAssocID="{8BFAF1AB-A0CE-476A-97E0-3FDD5F349F18}" presName="thickLine" presStyleLbl="alignNode1" presStyleIdx="0" presStyleCnt="2"/>
      <dgm:spPr/>
    </dgm:pt>
    <dgm:pt modelId="{A0C0C25B-4179-4F26-BE54-1E55AB9E8136}" type="pres">
      <dgm:prSet presAssocID="{8BFAF1AB-A0CE-476A-97E0-3FDD5F349F18}" presName="horz1" presStyleCnt="0"/>
      <dgm:spPr/>
    </dgm:pt>
    <dgm:pt modelId="{DDECBF77-6131-47C4-A777-B88512596973}" type="pres">
      <dgm:prSet presAssocID="{8BFAF1AB-A0CE-476A-97E0-3FDD5F349F18}" presName="tx1" presStyleLbl="revTx" presStyleIdx="0" presStyleCnt="2" custLinFactY="-93834" custLinFactNeighborX="-88625" custLinFactNeighborY="-100000"/>
      <dgm:spPr/>
    </dgm:pt>
    <dgm:pt modelId="{6414966C-2DDF-4CCB-9FBF-8F98003751B7}" type="pres">
      <dgm:prSet presAssocID="{8BFAF1AB-A0CE-476A-97E0-3FDD5F349F18}" presName="vert1" presStyleCnt="0"/>
      <dgm:spPr/>
    </dgm:pt>
    <dgm:pt modelId="{10EE4113-2070-4254-9A84-7AFCE2433994}" type="pres">
      <dgm:prSet presAssocID="{EC7A912E-1B52-4EE1-9326-BBD5218C8D0D}" presName="thickLine" presStyleLbl="alignNode1" presStyleIdx="1" presStyleCnt="2"/>
      <dgm:spPr/>
    </dgm:pt>
    <dgm:pt modelId="{0E866FF8-D2CE-4428-82F8-5FD19E0C10F4}" type="pres">
      <dgm:prSet presAssocID="{EC7A912E-1B52-4EE1-9326-BBD5218C8D0D}" presName="horz1" presStyleCnt="0"/>
      <dgm:spPr/>
    </dgm:pt>
    <dgm:pt modelId="{FA1C904A-278B-4D3E-99E7-372FC5BBBC22}" type="pres">
      <dgm:prSet presAssocID="{EC7A912E-1B52-4EE1-9326-BBD5218C8D0D}" presName="tx1" presStyleLbl="revTx" presStyleIdx="1" presStyleCnt="2"/>
      <dgm:spPr/>
    </dgm:pt>
    <dgm:pt modelId="{9CCB9A01-B68B-4984-AE01-9E8E7846D66E}" type="pres">
      <dgm:prSet presAssocID="{EC7A912E-1B52-4EE1-9326-BBD5218C8D0D}" presName="vert1" presStyleCnt="0"/>
      <dgm:spPr/>
    </dgm:pt>
  </dgm:ptLst>
  <dgm:cxnLst>
    <dgm:cxn modelId="{C52C760D-F1F1-4792-B787-2F653D7CAA6F}" srcId="{A9A72E6E-AA61-485E-AEBE-D7EAC89E0CB6}" destId="{EC7A912E-1B52-4EE1-9326-BBD5218C8D0D}" srcOrd="1" destOrd="0" parTransId="{321F3661-8605-4BE5-8E28-5E7D5E0E7369}" sibTransId="{9800CBE4-B48B-4014-AE48-96C3DE63413B}"/>
    <dgm:cxn modelId="{7BAC9F27-826E-4AB3-9DAF-0D9EA68090C4}" type="presOf" srcId="{8BFAF1AB-A0CE-476A-97E0-3FDD5F349F18}" destId="{DDECBF77-6131-47C4-A777-B88512596973}" srcOrd="0" destOrd="0" presId="urn:microsoft.com/office/officeart/2008/layout/LinedList"/>
    <dgm:cxn modelId="{12BFA165-FB93-4D9F-BFF9-A562904DC547}" srcId="{A9A72E6E-AA61-485E-AEBE-D7EAC89E0CB6}" destId="{8BFAF1AB-A0CE-476A-97E0-3FDD5F349F18}" srcOrd="0" destOrd="0" parTransId="{3954F2E9-DC11-43A6-A21D-3EE45F3D03B3}" sibTransId="{A999F3D3-5B48-4E27-9D61-67BC09C3E41D}"/>
    <dgm:cxn modelId="{0E649D97-986F-4388-8C60-D235AB9BC5E7}" type="presOf" srcId="{EC7A912E-1B52-4EE1-9326-BBD5218C8D0D}" destId="{FA1C904A-278B-4D3E-99E7-372FC5BBBC22}" srcOrd="0" destOrd="0" presId="urn:microsoft.com/office/officeart/2008/layout/LinedList"/>
    <dgm:cxn modelId="{1DE523E0-1876-4E68-B6BE-1FDF63C165BC}" type="presOf" srcId="{A9A72E6E-AA61-485E-AEBE-D7EAC89E0CB6}" destId="{A3BED7D1-4D54-435E-8762-C3AFF8494E18}" srcOrd="0" destOrd="0" presId="urn:microsoft.com/office/officeart/2008/layout/LinedList"/>
    <dgm:cxn modelId="{4D7694AF-500F-494F-905F-ECE6F3A01D21}" type="presParOf" srcId="{A3BED7D1-4D54-435E-8762-C3AFF8494E18}" destId="{B093BCD9-0C17-4A61-806E-8D12C9608744}" srcOrd="0" destOrd="0" presId="urn:microsoft.com/office/officeart/2008/layout/LinedList"/>
    <dgm:cxn modelId="{24DF70EC-2354-4094-986B-0E7B8104962F}" type="presParOf" srcId="{A3BED7D1-4D54-435E-8762-C3AFF8494E18}" destId="{A0C0C25B-4179-4F26-BE54-1E55AB9E8136}" srcOrd="1" destOrd="0" presId="urn:microsoft.com/office/officeart/2008/layout/LinedList"/>
    <dgm:cxn modelId="{4533B83C-9A59-4894-B474-A90BF47D6CC7}" type="presParOf" srcId="{A0C0C25B-4179-4F26-BE54-1E55AB9E8136}" destId="{DDECBF77-6131-47C4-A777-B88512596973}" srcOrd="0" destOrd="0" presId="urn:microsoft.com/office/officeart/2008/layout/LinedList"/>
    <dgm:cxn modelId="{E770A0B5-716A-49CE-A83D-E5B240F8275F}" type="presParOf" srcId="{A0C0C25B-4179-4F26-BE54-1E55AB9E8136}" destId="{6414966C-2DDF-4CCB-9FBF-8F98003751B7}" srcOrd="1" destOrd="0" presId="urn:microsoft.com/office/officeart/2008/layout/LinedList"/>
    <dgm:cxn modelId="{A82AEDFF-C823-4B1C-A1CC-215F5F2EEF5F}" type="presParOf" srcId="{A3BED7D1-4D54-435E-8762-C3AFF8494E18}" destId="{10EE4113-2070-4254-9A84-7AFCE2433994}" srcOrd="2" destOrd="0" presId="urn:microsoft.com/office/officeart/2008/layout/LinedList"/>
    <dgm:cxn modelId="{2650CED9-32CE-4FBA-84F3-A12C7E421113}" type="presParOf" srcId="{A3BED7D1-4D54-435E-8762-C3AFF8494E18}" destId="{0E866FF8-D2CE-4428-82F8-5FD19E0C10F4}" srcOrd="3" destOrd="0" presId="urn:microsoft.com/office/officeart/2008/layout/LinedList"/>
    <dgm:cxn modelId="{24D740AD-2B4D-4B7F-97BA-755D63AE1D35}" type="presParOf" srcId="{0E866FF8-D2CE-4428-82F8-5FD19E0C10F4}" destId="{FA1C904A-278B-4D3E-99E7-372FC5BBBC22}" srcOrd="0" destOrd="0" presId="urn:microsoft.com/office/officeart/2008/layout/LinedList"/>
    <dgm:cxn modelId="{C5F7F029-7AAD-4BC0-8119-52E4346F2A3F}" type="presParOf" srcId="{0E866FF8-D2CE-4428-82F8-5FD19E0C10F4}" destId="{9CCB9A01-B68B-4984-AE01-9E8E7846D66E}" srcOrd="1" destOrd="0" presId="urn:microsoft.com/office/officeart/2008/layout/Lined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1" csCatId="mainScheme" phldr="1"/>
      <dgm:spPr/>
      <dgm:t>
        <a:bodyPr/>
        <a:lstStyle/>
        <a:p>
          <a:endParaRPr lang="en-US"/>
        </a:p>
      </dgm:t>
    </dgm:pt>
    <dgm:pt modelId="{937433FD-3700-465D-A0F1-B7B5C6DF3018}">
      <dgm:prSet custT="1"/>
      <dgm:spPr/>
      <dgm:t>
        <a:bodyPr/>
        <a:lstStyle/>
        <a:p>
          <a:pPr>
            <a:buFont typeface="Arial" panose="020B0604020202020204" pitchFamily="34" charset="0"/>
            <a:buChar char="•"/>
          </a:pPr>
          <a:r>
            <a:rPr lang="en-US" sz="1400" dirty="0"/>
            <a:t>The heterogeneous pathology of PLP makes it </a:t>
          </a:r>
          <a:r>
            <a:rPr lang="en-US" sz="1400" b="1" dirty="0"/>
            <a:t>difficult to provide effective treatments</a:t>
          </a:r>
          <a:r>
            <a:rPr lang="en-US" sz="1400" dirty="0"/>
            <a:t>.</a:t>
          </a:r>
        </a:p>
      </dgm:t>
    </dgm:pt>
    <dgm:pt modelId="{E9D7EE17-1FA9-4A31-937D-EAE83091EEC2}" type="parTrans" cxnId="{BD400282-6D5E-4E67-8092-A25BD79AFFF5}">
      <dgm:prSet/>
      <dgm:spPr/>
      <dgm:t>
        <a:bodyPr/>
        <a:lstStyle/>
        <a:p>
          <a:endParaRPr lang="en-US" sz="1400"/>
        </a:p>
      </dgm:t>
    </dgm:pt>
    <dgm:pt modelId="{135398B0-37BE-461D-BC4F-F4B6ECAB3F68}" type="sibTrans" cxnId="{BD400282-6D5E-4E67-8092-A25BD79AFFF5}">
      <dgm:prSet/>
      <dgm:spPr/>
      <dgm:t>
        <a:bodyPr/>
        <a:lstStyle/>
        <a:p>
          <a:endParaRPr lang="en-US" sz="1400"/>
        </a:p>
      </dgm:t>
    </dgm:pt>
    <dgm:pt modelId="{E4B3CAE2-90FE-4BB3-8DD8-241F0CAC85A1}">
      <dgm:prSet custT="1"/>
      <dgm:spPr/>
      <dgm:t>
        <a:bodyPr/>
        <a:lstStyle/>
        <a:p>
          <a:pPr>
            <a:buFont typeface="Arial" panose="020B0604020202020204" pitchFamily="34" charset="0"/>
            <a:buChar char="•"/>
          </a:pPr>
          <a:r>
            <a:rPr lang="en-US" sz="1400" dirty="0"/>
            <a:t>Pharmacological interventions have been and continue to be regularly employed, but their </a:t>
          </a:r>
          <a:r>
            <a:rPr lang="en-US" sz="1400" b="1" dirty="0"/>
            <a:t>efficacy remains uncertain</a:t>
          </a:r>
          <a:r>
            <a:rPr lang="en-US" sz="1400" dirty="0"/>
            <a:t> due to limited supporting evidence.</a:t>
          </a:r>
        </a:p>
      </dgm:t>
    </dgm:pt>
    <dgm:pt modelId="{6C212428-672E-44A9-A174-5A9B874D76B9}" type="parTrans" cxnId="{8E9D1066-56F6-4DE5-B028-0CA44F3310A7}">
      <dgm:prSet/>
      <dgm:spPr/>
      <dgm:t>
        <a:bodyPr/>
        <a:lstStyle/>
        <a:p>
          <a:endParaRPr lang="en-US" sz="1400"/>
        </a:p>
      </dgm:t>
    </dgm:pt>
    <dgm:pt modelId="{350B7AFF-C59F-481A-9270-B9F7DD825E7F}" type="sibTrans" cxnId="{8E9D1066-56F6-4DE5-B028-0CA44F3310A7}">
      <dgm:prSet/>
      <dgm:spPr/>
      <dgm:t>
        <a:bodyPr/>
        <a:lstStyle/>
        <a:p>
          <a:endParaRPr lang="en-US" sz="1400"/>
        </a:p>
      </dgm:t>
    </dgm:pt>
    <dgm:pt modelId="{90E791DD-6060-4E18-BB6F-315A42CC4F74}">
      <dgm:prSet custT="1"/>
      <dgm:spPr/>
      <dgm:t>
        <a:bodyPr/>
        <a:lstStyle/>
        <a:p>
          <a:r>
            <a:rPr lang="en-US" sz="1400" b="1" dirty="0"/>
            <a:t>long-term efficacy</a:t>
          </a:r>
          <a:r>
            <a:rPr lang="en-US" sz="1400" dirty="0"/>
            <a:t> and full integration with the body’s sensory systems </a:t>
          </a:r>
          <a:r>
            <a:rPr lang="en-US" sz="1400" b="1" dirty="0"/>
            <a:t>remain challenging</a:t>
          </a:r>
          <a:r>
            <a:rPr lang="en-US" sz="1400" dirty="0"/>
            <a:t>.</a:t>
          </a:r>
        </a:p>
      </dgm:t>
    </dgm:pt>
    <dgm:pt modelId="{0708A3D4-A30C-4832-917C-4558BFD9A8B5}" type="parTrans" cxnId="{537092C1-4959-4A9C-A51D-EA0F415379D2}">
      <dgm:prSet/>
      <dgm:spPr/>
      <dgm:t>
        <a:bodyPr/>
        <a:lstStyle/>
        <a:p>
          <a:endParaRPr lang="en-US"/>
        </a:p>
      </dgm:t>
    </dgm:pt>
    <dgm:pt modelId="{B48348AE-3E1E-49BD-B155-221F7A174D38}" type="sibTrans" cxnId="{537092C1-4959-4A9C-A51D-EA0F415379D2}">
      <dgm:prSet/>
      <dgm:spPr/>
      <dgm:t>
        <a:bodyPr/>
        <a:lstStyle/>
        <a:p>
          <a:endParaRPr lang="en-US"/>
        </a:p>
      </dgm:t>
    </dgm:pt>
    <dgm:pt modelId="{9C4B94F6-4180-4A74-9D7F-812870CA9F30}">
      <dgm:prSet custT="1"/>
      <dgm:spPr/>
      <dgm:t>
        <a:bodyPr/>
        <a:lstStyle/>
        <a:p>
          <a:r>
            <a:rPr lang="en-US" sz="1400"/>
            <a:t>Current treatments for phantom limb pain include mirror therapy, medications, and neurostimulation.</a:t>
          </a:r>
          <a:endParaRPr lang="en-US" sz="1400" dirty="0"/>
        </a:p>
      </dgm:t>
    </dgm:pt>
    <dgm:pt modelId="{17C045B2-64D3-4B0E-9E17-24E91BAA7DD0}" type="parTrans" cxnId="{D9260E04-3057-4BC8-9A67-5D568243B348}">
      <dgm:prSet/>
      <dgm:spPr/>
      <dgm:t>
        <a:bodyPr/>
        <a:lstStyle/>
        <a:p>
          <a:endParaRPr lang="en-US"/>
        </a:p>
      </dgm:t>
    </dgm:pt>
    <dgm:pt modelId="{A63C516E-6F5E-4D27-B1C6-3283F8DE29FE}" type="sibTrans" cxnId="{D9260E04-3057-4BC8-9A67-5D568243B348}">
      <dgm:prSet/>
      <dgm:spPr/>
      <dgm:t>
        <a:bodyPr/>
        <a:lstStyle/>
        <a:p>
          <a:endParaRPr lang="en-US"/>
        </a:p>
      </dgm:t>
    </dgm:pt>
    <dgm:pt modelId="{A3BED7D1-4D54-435E-8762-C3AFF8494E18}" type="pres">
      <dgm:prSet presAssocID="{A9A72E6E-AA61-485E-AEBE-D7EAC89E0CB6}" presName="vert0" presStyleCnt="0">
        <dgm:presLayoutVars>
          <dgm:dir/>
          <dgm:animOne val="branch"/>
          <dgm:animLvl val="lvl"/>
        </dgm:presLayoutVars>
      </dgm:prSet>
      <dgm:spPr/>
    </dgm:pt>
    <dgm:pt modelId="{9F47C9F5-F0E1-4954-A319-AB873012F625}" type="pres">
      <dgm:prSet presAssocID="{937433FD-3700-465D-A0F1-B7B5C6DF3018}" presName="thickLine" presStyleLbl="alignNode1" presStyleIdx="0" presStyleCnt="4"/>
      <dgm:spPr/>
    </dgm:pt>
    <dgm:pt modelId="{F3B9528C-AB57-4F51-9DB4-6389F6A80901}" type="pres">
      <dgm:prSet presAssocID="{937433FD-3700-465D-A0F1-B7B5C6DF3018}" presName="horz1" presStyleCnt="0"/>
      <dgm:spPr/>
    </dgm:pt>
    <dgm:pt modelId="{8E03A754-47F8-4E75-9134-EF335709B66C}" type="pres">
      <dgm:prSet presAssocID="{937433FD-3700-465D-A0F1-B7B5C6DF3018}" presName="tx1" presStyleLbl="revTx" presStyleIdx="0" presStyleCnt="4"/>
      <dgm:spPr/>
    </dgm:pt>
    <dgm:pt modelId="{DBD247D8-4D02-4C37-A7BD-65EB02E37957}" type="pres">
      <dgm:prSet presAssocID="{937433FD-3700-465D-A0F1-B7B5C6DF3018}" presName="vert1" presStyleCnt="0"/>
      <dgm:spPr/>
    </dgm:pt>
    <dgm:pt modelId="{3DAE8D9B-6706-4D57-93FF-5E9AB51602D0}" type="pres">
      <dgm:prSet presAssocID="{90E791DD-6060-4E18-BB6F-315A42CC4F74}" presName="thickLine" presStyleLbl="alignNode1" presStyleIdx="1" presStyleCnt="4"/>
      <dgm:spPr/>
    </dgm:pt>
    <dgm:pt modelId="{74BF0018-38CC-46E2-B804-8E879666C0E4}" type="pres">
      <dgm:prSet presAssocID="{90E791DD-6060-4E18-BB6F-315A42CC4F74}" presName="horz1" presStyleCnt="0"/>
      <dgm:spPr/>
    </dgm:pt>
    <dgm:pt modelId="{2E43773C-CD61-49DA-9D0E-C6CCF630A2CC}" type="pres">
      <dgm:prSet presAssocID="{90E791DD-6060-4E18-BB6F-315A42CC4F74}" presName="tx1" presStyleLbl="revTx" presStyleIdx="1" presStyleCnt="4"/>
      <dgm:spPr/>
    </dgm:pt>
    <dgm:pt modelId="{0E3897AA-2635-46AC-BC7C-E31B2CCA4775}" type="pres">
      <dgm:prSet presAssocID="{90E791DD-6060-4E18-BB6F-315A42CC4F74}" presName="vert1" presStyleCnt="0"/>
      <dgm:spPr/>
    </dgm:pt>
    <dgm:pt modelId="{93001D56-93C9-4E73-9D0A-1B22CE1621DC}" type="pres">
      <dgm:prSet presAssocID="{9C4B94F6-4180-4A74-9D7F-812870CA9F30}" presName="thickLine" presStyleLbl="alignNode1" presStyleIdx="2" presStyleCnt="4"/>
      <dgm:spPr/>
    </dgm:pt>
    <dgm:pt modelId="{4D33524A-C0B6-4D25-967E-BDFEF6CD1146}" type="pres">
      <dgm:prSet presAssocID="{9C4B94F6-4180-4A74-9D7F-812870CA9F30}" presName="horz1" presStyleCnt="0"/>
      <dgm:spPr/>
    </dgm:pt>
    <dgm:pt modelId="{C63E3140-E99C-44AD-8FA1-FEADC001448B}" type="pres">
      <dgm:prSet presAssocID="{9C4B94F6-4180-4A74-9D7F-812870CA9F30}" presName="tx1" presStyleLbl="revTx" presStyleIdx="2" presStyleCnt="4"/>
      <dgm:spPr/>
    </dgm:pt>
    <dgm:pt modelId="{82E2CB6E-C270-40A1-AA6A-EB52E508074F}" type="pres">
      <dgm:prSet presAssocID="{9C4B94F6-4180-4A74-9D7F-812870CA9F30}" presName="vert1" presStyleCnt="0"/>
      <dgm:spPr/>
    </dgm:pt>
    <dgm:pt modelId="{B4FFB48F-C4BC-4702-8C08-2387F92C5A36}" type="pres">
      <dgm:prSet presAssocID="{E4B3CAE2-90FE-4BB3-8DD8-241F0CAC85A1}" presName="thickLine" presStyleLbl="alignNode1" presStyleIdx="3" presStyleCnt="4"/>
      <dgm:spPr/>
    </dgm:pt>
    <dgm:pt modelId="{AABCFEAB-B850-4227-A56F-9DD89984B797}" type="pres">
      <dgm:prSet presAssocID="{E4B3CAE2-90FE-4BB3-8DD8-241F0CAC85A1}" presName="horz1" presStyleCnt="0"/>
      <dgm:spPr/>
    </dgm:pt>
    <dgm:pt modelId="{863A10CF-170A-4AEF-94CE-321763A3287E}" type="pres">
      <dgm:prSet presAssocID="{E4B3CAE2-90FE-4BB3-8DD8-241F0CAC85A1}" presName="tx1" presStyleLbl="revTx" presStyleIdx="3" presStyleCnt="4"/>
      <dgm:spPr/>
    </dgm:pt>
    <dgm:pt modelId="{CFA499D1-28F0-4F35-B649-52980389EB7C}" type="pres">
      <dgm:prSet presAssocID="{E4B3CAE2-90FE-4BB3-8DD8-241F0CAC85A1}" presName="vert1" presStyleCnt="0"/>
      <dgm:spPr/>
    </dgm:pt>
  </dgm:ptLst>
  <dgm:cxnLst>
    <dgm:cxn modelId="{D9260E04-3057-4BC8-9A67-5D568243B348}" srcId="{A9A72E6E-AA61-485E-AEBE-D7EAC89E0CB6}" destId="{9C4B94F6-4180-4A74-9D7F-812870CA9F30}" srcOrd="2" destOrd="0" parTransId="{17C045B2-64D3-4B0E-9E17-24E91BAA7DD0}" sibTransId="{A63C516E-6F5E-4D27-B1C6-3283F8DE29FE}"/>
    <dgm:cxn modelId="{623ECA11-A31F-482D-920E-29B3F2E74E83}" type="presOf" srcId="{E4B3CAE2-90FE-4BB3-8DD8-241F0CAC85A1}" destId="{863A10CF-170A-4AEF-94CE-321763A3287E}" srcOrd="0" destOrd="0" presId="urn:microsoft.com/office/officeart/2008/layout/LinedList"/>
    <dgm:cxn modelId="{8E9D1066-56F6-4DE5-B028-0CA44F3310A7}" srcId="{A9A72E6E-AA61-485E-AEBE-D7EAC89E0CB6}" destId="{E4B3CAE2-90FE-4BB3-8DD8-241F0CAC85A1}" srcOrd="3" destOrd="0" parTransId="{6C212428-672E-44A9-A174-5A9B874D76B9}" sibTransId="{350B7AFF-C59F-481A-9270-B9F7DD825E7F}"/>
    <dgm:cxn modelId="{BD400282-6D5E-4E67-8092-A25BD79AFFF5}" srcId="{A9A72E6E-AA61-485E-AEBE-D7EAC89E0CB6}" destId="{937433FD-3700-465D-A0F1-B7B5C6DF3018}" srcOrd="0" destOrd="0" parTransId="{E9D7EE17-1FA9-4A31-937D-EAE83091EEC2}" sibTransId="{135398B0-37BE-461D-BC4F-F4B6ECAB3F68}"/>
    <dgm:cxn modelId="{537092C1-4959-4A9C-A51D-EA0F415379D2}" srcId="{A9A72E6E-AA61-485E-AEBE-D7EAC89E0CB6}" destId="{90E791DD-6060-4E18-BB6F-315A42CC4F74}" srcOrd="1" destOrd="0" parTransId="{0708A3D4-A30C-4832-917C-4558BFD9A8B5}" sibTransId="{B48348AE-3E1E-49BD-B155-221F7A174D38}"/>
    <dgm:cxn modelId="{F3AA01CE-0C8B-4C10-B186-11A6521AE895}" type="presOf" srcId="{937433FD-3700-465D-A0F1-B7B5C6DF3018}" destId="{8E03A754-47F8-4E75-9134-EF335709B66C}" srcOrd="0" destOrd="0" presId="urn:microsoft.com/office/officeart/2008/layout/LinedList"/>
    <dgm:cxn modelId="{1DE523E0-1876-4E68-B6BE-1FDF63C165BC}" type="presOf" srcId="{A9A72E6E-AA61-485E-AEBE-D7EAC89E0CB6}" destId="{A3BED7D1-4D54-435E-8762-C3AFF8494E18}" srcOrd="0" destOrd="0" presId="urn:microsoft.com/office/officeart/2008/layout/LinedList"/>
    <dgm:cxn modelId="{2C3075E9-57C2-4F68-A21C-45EDB5112DC2}" type="presOf" srcId="{90E791DD-6060-4E18-BB6F-315A42CC4F74}" destId="{2E43773C-CD61-49DA-9D0E-C6CCF630A2CC}" srcOrd="0" destOrd="0" presId="urn:microsoft.com/office/officeart/2008/layout/LinedList"/>
    <dgm:cxn modelId="{6DDAC9F6-DDDB-46C2-AF50-63151467AAE6}" type="presOf" srcId="{9C4B94F6-4180-4A74-9D7F-812870CA9F30}" destId="{C63E3140-E99C-44AD-8FA1-FEADC001448B}" srcOrd="0" destOrd="0" presId="urn:microsoft.com/office/officeart/2008/layout/LinedList"/>
    <dgm:cxn modelId="{95DFC879-CBF0-4645-BE81-EE2181B43A15}" type="presParOf" srcId="{A3BED7D1-4D54-435E-8762-C3AFF8494E18}" destId="{9F47C9F5-F0E1-4954-A319-AB873012F625}" srcOrd="0" destOrd="0" presId="urn:microsoft.com/office/officeart/2008/layout/LinedList"/>
    <dgm:cxn modelId="{24E46E48-E33D-4C9E-A006-89D3EF60CBF1}" type="presParOf" srcId="{A3BED7D1-4D54-435E-8762-C3AFF8494E18}" destId="{F3B9528C-AB57-4F51-9DB4-6389F6A80901}" srcOrd="1" destOrd="0" presId="urn:microsoft.com/office/officeart/2008/layout/LinedList"/>
    <dgm:cxn modelId="{989FEF91-4602-4853-816A-F436C8B4A111}" type="presParOf" srcId="{F3B9528C-AB57-4F51-9DB4-6389F6A80901}" destId="{8E03A754-47F8-4E75-9134-EF335709B66C}" srcOrd="0" destOrd="0" presId="urn:microsoft.com/office/officeart/2008/layout/LinedList"/>
    <dgm:cxn modelId="{30E2BEB2-528A-439C-A1EE-AC16AEF7CEF1}" type="presParOf" srcId="{F3B9528C-AB57-4F51-9DB4-6389F6A80901}" destId="{DBD247D8-4D02-4C37-A7BD-65EB02E37957}" srcOrd="1" destOrd="0" presId="urn:microsoft.com/office/officeart/2008/layout/LinedList"/>
    <dgm:cxn modelId="{732AEA86-5662-4D24-99CE-119E5DB4002E}" type="presParOf" srcId="{A3BED7D1-4D54-435E-8762-C3AFF8494E18}" destId="{3DAE8D9B-6706-4D57-93FF-5E9AB51602D0}" srcOrd="2" destOrd="0" presId="urn:microsoft.com/office/officeart/2008/layout/LinedList"/>
    <dgm:cxn modelId="{2A7BD3BB-9558-46F0-B5AD-F83939B1546E}" type="presParOf" srcId="{A3BED7D1-4D54-435E-8762-C3AFF8494E18}" destId="{74BF0018-38CC-46E2-B804-8E879666C0E4}" srcOrd="3" destOrd="0" presId="urn:microsoft.com/office/officeart/2008/layout/LinedList"/>
    <dgm:cxn modelId="{3DC8337E-B456-481C-B9E6-B8E653690848}" type="presParOf" srcId="{74BF0018-38CC-46E2-B804-8E879666C0E4}" destId="{2E43773C-CD61-49DA-9D0E-C6CCF630A2CC}" srcOrd="0" destOrd="0" presId="urn:microsoft.com/office/officeart/2008/layout/LinedList"/>
    <dgm:cxn modelId="{4913CE31-3450-4980-A9E2-B07914647201}" type="presParOf" srcId="{74BF0018-38CC-46E2-B804-8E879666C0E4}" destId="{0E3897AA-2635-46AC-BC7C-E31B2CCA4775}" srcOrd="1" destOrd="0" presId="urn:microsoft.com/office/officeart/2008/layout/LinedList"/>
    <dgm:cxn modelId="{769038F4-77A6-40CD-B4A6-80EFBE78093A}" type="presParOf" srcId="{A3BED7D1-4D54-435E-8762-C3AFF8494E18}" destId="{93001D56-93C9-4E73-9D0A-1B22CE1621DC}" srcOrd="4" destOrd="0" presId="urn:microsoft.com/office/officeart/2008/layout/LinedList"/>
    <dgm:cxn modelId="{4DD3F1E0-6187-43F5-8842-B7F4F4B81D30}" type="presParOf" srcId="{A3BED7D1-4D54-435E-8762-C3AFF8494E18}" destId="{4D33524A-C0B6-4D25-967E-BDFEF6CD1146}" srcOrd="5" destOrd="0" presId="urn:microsoft.com/office/officeart/2008/layout/LinedList"/>
    <dgm:cxn modelId="{EAB61B40-3D0A-455D-A8BF-C542A41A91BB}" type="presParOf" srcId="{4D33524A-C0B6-4D25-967E-BDFEF6CD1146}" destId="{C63E3140-E99C-44AD-8FA1-FEADC001448B}" srcOrd="0" destOrd="0" presId="urn:microsoft.com/office/officeart/2008/layout/LinedList"/>
    <dgm:cxn modelId="{0B1004AB-A6D3-4902-B9E4-E1D7C55FB603}" type="presParOf" srcId="{4D33524A-C0B6-4D25-967E-BDFEF6CD1146}" destId="{82E2CB6E-C270-40A1-AA6A-EB52E508074F}" srcOrd="1" destOrd="0" presId="urn:microsoft.com/office/officeart/2008/layout/LinedList"/>
    <dgm:cxn modelId="{D31BC238-B8AD-47D1-8B06-AE648F5AB9E3}" type="presParOf" srcId="{A3BED7D1-4D54-435E-8762-C3AFF8494E18}" destId="{B4FFB48F-C4BC-4702-8C08-2387F92C5A36}" srcOrd="6" destOrd="0" presId="urn:microsoft.com/office/officeart/2008/layout/LinedList"/>
    <dgm:cxn modelId="{B0A78DDA-8BAE-45CC-A7C6-60C355B66D5C}" type="presParOf" srcId="{A3BED7D1-4D54-435E-8762-C3AFF8494E18}" destId="{AABCFEAB-B850-4227-A56F-9DD89984B797}" srcOrd="7" destOrd="0" presId="urn:microsoft.com/office/officeart/2008/layout/LinedList"/>
    <dgm:cxn modelId="{7BD04312-3AC0-4766-8E28-F216D1399628}" type="presParOf" srcId="{AABCFEAB-B850-4227-A56F-9DD89984B797}" destId="{863A10CF-170A-4AEF-94CE-321763A3287E}" srcOrd="0" destOrd="0" presId="urn:microsoft.com/office/officeart/2008/layout/LinedList"/>
    <dgm:cxn modelId="{7CD94EBD-C532-4718-8278-DDA0A48B36BA}" type="presParOf" srcId="{AABCFEAB-B850-4227-A56F-9DD89984B797}" destId="{CFA499D1-28F0-4F35-B649-52980389EB7C}"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37B1307-1DA0-4BCC-BB61-0F23C7911E3E}" type="doc">
      <dgm:prSet loTypeId="urn:microsoft.com/office/officeart/2008/layout/BendingPictureCaptionList" loCatId="picture" qsTypeId="urn:microsoft.com/office/officeart/2005/8/quickstyle/simple1" qsCatId="simple" csTypeId="urn:microsoft.com/office/officeart/2005/8/colors/accent3_2" csCatId="accent3" phldr="1"/>
      <dgm:spPr/>
      <dgm:t>
        <a:bodyPr/>
        <a:lstStyle/>
        <a:p>
          <a:endParaRPr lang="en-US"/>
        </a:p>
      </dgm:t>
    </dgm:pt>
    <dgm:pt modelId="{BC930B28-9082-41FC-86C4-A671FFB64C15}">
      <dgm:prSet phldrT="[Text]" custT="1"/>
      <dgm:spPr>
        <a:solidFill>
          <a:srgbClr val="465359"/>
        </a:solidFill>
      </dgm:spPr>
      <dgm:t>
        <a:bodyPr/>
        <a:lstStyle/>
        <a:p>
          <a:r>
            <a:rPr lang="en-US" sz="1100" b="1" dirty="0">
              <a:latin typeface="Gill Sans MT" panose="020B0502020104020203"/>
            </a:rPr>
            <a:t>Mirror Therapy</a:t>
          </a:r>
          <a:endParaRPr lang="en-US" sz="1100" b="1" dirty="0"/>
        </a:p>
      </dgm:t>
    </dgm:pt>
    <dgm:pt modelId="{0BBDDED3-5B50-47ED-BD04-867B0C8E4EAF}" type="parTrans" cxnId="{05AED977-AC29-4352-BAEE-E0BE7F90C4BA}">
      <dgm:prSet/>
      <dgm:spPr/>
      <dgm:t>
        <a:bodyPr/>
        <a:lstStyle/>
        <a:p>
          <a:endParaRPr lang="en-US" sz="1100"/>
        </a:p>
      </dgm:t>
    </dgm:pt>
    <dgm:pt modelId="{12E6DF63-84D0-4EBC-997B-C313879B60B6}" type="sibTrans" cxnId="{05AED977-AC29-4352-BAEE-E0BE7F90C4BA}">
      <dgm:prSet/>
      <dgm:spPr/>
      <dgm:t>
        <a:bodyPr/>
        <a:lstStyle/>
        <a:p>
          <a:endParaRPr lang="en-US" sz="1100"/>
        </a:p>
      </dgm:t>
    </dgm:pt>
    <dgm:pt modelId="{4850319E-D690-4DE4-99D2-C1CA894273E8}">
      <dgm:prSet phldrT="[Text]" custT="1"/>
      <dgm:spPr>
        <a:solidFill>
          <a:srgbClr val="465359"/>
        </a:solidFill>
      </dgm:spPr>
      <dgm:t>
        <a:bodyPr/>
        <a:lstStyle/>
        <a:p>
          <a:r>
            <a:rPr lang="en-US" sz="1100" b="1" dirty="0">
              <a:latin typeface="Gill Sans MT" panose="020B0502020104020203"/>
            </a:rPr>
            <a:t>Prosthetics with Sensory Feedback</a:t>
          </a:r>
          <a:endParaRPr lang="en-US" sz="1100" b="1" dirty="0"/>
        </a:p>
      </dgm:t>
    </dgm:pt>
    <dgm:pt modelId="{523A40E4-22EC-4775-84EB-C86CCA31BDD0}" type="parTrans" cxnId="{1845E970-8C54-4823-ACB0-DA99F7696C9C}">
      <dgm:prSet/>
      <dgm:spPr/>
      <dgm:t>
        <a:bodyPr/>
        <a:lstStyle/>
        <a:p>
          <a:endParaRPr lang="en-US" sz="1100"/>
        </a:p>
      </dgm:t>
    </dgm:pt>
    <dgm:pt modelId="{00E436D9-7C73-422C-8F40-6C4A3B4DC8F1}" type="sibTrans" cxnId="{1845E970-8C54-4823-ACB0-DA99F7696C9C}">
      <dgm:prSet/>
      <dgm:spPr/>
      <dgm:t>
        <a:bodyPr/>
        <a:lstStyle/>
        <a:p>
          <a:endParaRPr lang="en-US" sz="1100"/>
        </a:p>
      </dgm:t>
    </dgm:pt>
    <dgm:pt modelId="{AE08CF06-AAE8-4936-8BF0-1CA7BA8B7A16}">
      <dgm:prSet phldrT="[Text]" custT="1"/>
      <dgm:spPr>
        <a:solidFill>
          <a:srgbClr val="465359"/>
        </a:solidFill>
      </dgm:spPr>
      <dgm:t>
        <a:bodyPr/>
        <a:lstStyle/>
        <a:p>
          <a:r>
            <a:rPr lang="en-US" sz="1100" b="1" dirty="0">
              <a:latin typeface="Gill Sans MT" panose="020B0502020104020203"/>
            </a:rPr>
            <a:t>VR/AR Therapy</a:t>
          </a:r>
          <a:endParaRPr lang="en-US" sz="1100" b="1" dirty="0"/>
        </a:p>
      </dgm:t>
    </dgm:pt>
    <dgm:pt modelId="{EB321B46-5D47-4EF3-A2F9-3C3D54EE7791}" type="parTrans" cxnId="{341A9ABB-69F0-47C2-9EA8-CE019B9D055D}">
      <dgm:prSet/>
      <dgm:spPr/>
      <dgm:t>
        <a:bodyPr/>
        <a:lstStyle/>
        <a:p>
          <a:endParaRPr lang="en-US" sz="1100"/>
        </a:p>
      </dgm:t>
    </dgm:pt>
    <dgm:pt modelId="{52F4DFE1-C04C-408D-8D58-F00C6C6DC1C1}" type="sibTrans" cxnId="{341A9ABB-69F0-47C2-9EA8-CE019B9D055D}">
      <dgm:prSet/>
      <dgm:spPr/>
      <dgm:t>
        <a:bodyPr/>
        <a:lstStyle/>
        <a:p>
          <a:endParaRPr lang="en-US" sz="1100"/>
        </a:p>
      </dgm:t>
    </dgm:pt>
    <dgm:pt modelId="{16DB18F6-E098-422F-97E5-C4D46358E2CB}">
      <dgm:prSet phldrT="[Text]" custT="1"/>
      <dgm:spPr>
        <a:solidFill>
          <a:srgbClr val="465359"/>
        </a:solidFill>
      </dgm:spPr>
      <dgm:t>
        <a:bodyPr/>
        <a:lstStyle/>
        <a:p>
          <a:r>
            <a:rPr lang="en-US" sz="1100" b="1" dirty="0"/>
            <a:t>Pharmacological/Surgical Involvement</a:t>
          </a:r>
        </a:p>
      </dgm:t>
    </dgm:pt>
    <dgm:pt modelId="{3B938DEE-559C-4BA4-AEA1-676733D17A1F}" type="parTrans" cxnId="{59DAADF1-9847-45F9-B756-8A8B60176C2B}">
      <dgm:prSet/>
      <dgm:spPr/>
      <dgm:t>
        <a:bodyPr/>
        <a:lstStyle/>
        <a:p>
          <a:endParaRPr lang="en-US" sz="1100"/>
        </a:p>
      </dgm:t>
    </dgm:pt>
    <dgm:pt modelId="{D45CCE71-B4CB-422D-9192-71D0D69620FC}" type="sibTrans" cxnId="{59DAADF1-9847-45F9-B756-8A8B60176C2B}">
      <dgm:prSet/>
      <dgm:spPr/>
      <dgm:t>
        <a:bodyPr/>
        <a:lstStyle/>
        <a:p>
          <a:endParaRPr lang="en-US" sz="1100"/>
        </a:p>
      </dgm:t>
    </dgm:pt>
    <dgm:pt modelId="{1849C372-A65F-4128-887E-2D088E1ECEBA}" type="pres">
      <dgm:prSet presAssocID="{E37B1307-1DA0-4BCC-BB61-0F23C7911E3E}" presName="Name0" presStyleCnt="0">
        <dgm:presLayoutVars>
          <dgm:dir/>
          <dgm:resizeHandles val="exact"/>
        </dgm:presLayoutVars>
      </dgm:prSet>
      <dgm:spPr/>
    </dgm:pt>
    <dgm:pt modelId="{72582FBE-FD5D-45A4-9454-188E5EEBE156}" type="pres">
      <dgm:prSet presAssocID="{BC930B28-9082-41FC-86C4-A671FFB64C15}" presName="composite" presStyleCnt="0"/>
      <dgm:spPr/>
    </dgm:pt>
    <dgm:pt modelId="{D91D5C2A-6EBB-40EE-9EE4-D14D5524E29A}" type="pres">
      <dgm:prSet presAssocID="{BC930B28-9082-41FC-86C4-A671FFB64C15}" presName="rect1" presStyleLbl="bgImgPlace1" presStyleIdx="0" presStyleCnt="4"/>
      <dgm:spPr>
        <a:blipFill rotWithShape="1">
          <a:blip xmlns:r="http://schemas.openxmlformats.org/officeDocument/2006/relationships" r:embed="rId1"/>
          <a:srcRect/>
          <a:stretch>
            <a:fillRect/>
          </a:stretch>
        </a:blipFill>
      </dgm:spPr>
    </dgm:pt>
    <dgm:pt modelId="{00D093BC-E7D3-4216-8ACD-76095BFE10D4}" type="pres">
      <dgm:prSet presAssocID="{BC930B28-9082-41FC-86C4-A671FFB64C15}" presName="wedgeRectCallout1" presStyleLbl="node1" presStyleIdx="0" presStyleCnt="4">
        <dgm:presLayoutVars>
          <dgm:bulletEnabled val="1"/>
        </dgm:presLayoutVars>
      </dgm:prSet>
      <dgm:spPr>
        <a:prstGeom prst="flowChartPunchedTape">
          <a:avLst/>
        </a:prstGeom>
      </dgm:spPr>
    </dgm:pt>
    <dgm:pt modelId="{281143FD-76F8-458E-909B-065C7A07A860}" type="pres">
      <dgm:prSet presAssocID="{12E6DF63-84D0-4EBC-997B-C313879B60B6}" presName="sibTrans" presStyleCnt="0"/>
      <dgm:spPr/>
    </dgm:pt>
    <dgm:pt modelId="{BFB6A1B5-9C39-4EC3-9A2D-25324E2BB192}" type="pres">
      <dgm:prSet presAssocID="{4850319E-D690-4DE4-99D2-C1CA894273E8}" presName="composite" presStyleCnt="0"/>
      <dgm:spPr/>
    </dgm:pt>
    <dgm:pt modelId="{C42879A8-7823-4F73-9B99-2232688E8E0F}" type="pres">
      <dgm:prSet presAssocID="{4850319E-D690-4DE4-99D2-C1CA894273E8}" presName="rect1" presStyleLbl="bgImgPlace1" presStyleIdx="1" presStyleCnt="4"/>
      <dgm:spPr>
        <a:blipFill rotWithShape="1">
          <a:blip xmlns:r="http://schemas.openxmlformats.org/officeDocument/2006/relationships" r:embed="rId2"/>
          <a:srcRect/>
          <a:stretch>
            <a:fillRect l="-7000" r="-7000"/>
          </a:stretch>
        </a:blipFill>
      </dgm:spPr>
    </dgm:pt>
    <dgm:pt modelId="{1DB103E2-5214-401D-9789-A330D924F8E8}" type="pres">
      <dgm:prSet presAssocID="{4850319E-D690-4DE4-99D2-C1CA894273E8}" presName="wedgeRectCallout1" presStyleLbl="node1" presStyleIdx="1" presStyleCnt="4">
        <dgm:presLayoutVars>
          <dgm:bulletEnabled val="1"/>
        </dgm:presLayoutVars>
      </dgm:prSet>
      <dgm:spPr>
        <a:prstGeom prst="flowChartPunchedTape">
          <a:avLst/>
        </a:prstGeom>
      </dgm:spPr>
    </dgm:pt>
    <dgm:pt modelId="{071D1CFD-0873-4FF6-B965-0DC7371524C7}" type="pres">
      <dgm:prSet presAssocID="{00E436D9-7C73-422C-8F40-6C4A3B4DC8F1}" presName="sibTrans" presStyleCnt="0"/>
      <dgm:spPr/>
    </dgm:pt>
    <dgm:pt modelId="{35266F5E-D70C-4486-9FCE-8B39F62A86C7}" type="pres">
      <dgm:prSet presAssocID="{AE08CF06-AAE8-4936-8BF0-1CA7BA8B7A16}" presName="composite" presStyleCnt="0"/>
      <dgm:spPr/>
    </dgm:pt>
    <dgm:pt modelId="{D33DB755-E6E7-4617-AAC4-F47E5D66489A}" type="pres">
      <dgm:prSet presAssocID="{AE08CF06-AAE8-4936-8BF0-1CA7BA8B7A16}" presName="rect1" presStyleLbl="bgImgPlace1" presStyleIdx="2" presStyleCnt="4"/>
      <dgm:spPr>
        <a:blipFill rotWithShape="1">
          <a:blip xmlns:r="http://schemas.openxmlformats.org/officeDocument/2006/relationships" r:embed="rId3"/>
          <a:srcRect/>
          <a:stretch>
            <a:fillRect/>
          </a:stretch>
        </a:blipFill>
      </dgm:spPr>
    </dgm:pt>
    <dgm:pt modelId="{880EBB69-2F41-469B-826E-03B00DFD922F}" type="pres">
      <dgm:prSet presAssocID="{AE08CF06-AAE8-4936-8BF0-1CA7BA8B7A16}" presName="wedgeRectCallout1" presStyleLbl="node1" presStyleIdx="2" presStyleCnt="4">
        <dgm:presLayoutVars>
          <dgm:bulletEnabled val="1"/>
        </dgm:presLayoutVars>
      </dgm:prSet>
      <dgm:spPr>
        <a:prstGeom prst="flowChartPunchedTape">
          <a:avLst/>
        </a:prstGeom>
      </dgm:spPr>
    </dgm:pt>
    <dgm:pt modelId="{FA84A14A-8473-4129-9DA1-8E3AF12073DD}" type="pres">
      <dgm:prSet presAssocID="{52F4DFE1-C04C-408D-8D58-F00C6C6DC1C1}" presName="sibTrans" presStyleCnt="0"/>
      <dgm:spPr/>
    </dgm:pt>
    <dgm:pt modelId="{D4586363-365C-4C06-9975-D178FFF826FF}" type="pres">
      <dgm:prSet presAssocID="{16DB18F6-E098-422F-97E5-C4D46358E2CB}" presName="composite" presStyleCnt="0"/>
      <dgm:spPr/>
    </dgm:pt>
    <dgm:pt modelId="{B95FE6FC-B548-4523-B533-E74147C65132}" type="pres">
      <dgm:prSet presAssocID="{16DB18F6-E098-422F-97E5-C4D46358E2CB}" presName="rect1" presStyleLbl="bgImgPlace1" presStyleIdx="3" presStyleCnt="4"/>
      <dgm:spPr>
        <a:blipFill rotWithShape="1">
          <a:blip xmlns:r="http://schemas.openxmlformats.org/officeDocument/2006/relationships" r:embed="rId4"/>
          <a:srcRect/>
          <a:stretch>
            <a:fillRect l="-89000" r="-89000"/>
          </a:stretch>
        </a:blipFill>
      </dgm:spPr>
    </dgm:pt>
    <dgm:pt modelId="{B1F05B46-0C2E-42DA-8A70-BDC369679C4E}" type="pres">
      <dgm:prSet presAssocID="{16DB18F6-E098-422F-97E5-C4D46358E2CB}" presName="wedgeRectCallout1" presStyleLbl="node1" presStyleIdx="3" presStyleCnt="4">
        <dgm:presLayoutVars>
          <dgm:bulletEnabled val="1"/>
        </dgm:presLayoutVars>
      </dgm:prSet>
      <dgm:spPr>
        <a:prstGeom prst="flowChartPunchedTape">
          <a:avLst/>
        </a:prstGeom>
      </dgm:spPr>
    </dgm:pt>
  </dgm:ptLst>
  <dgm:cxnLst>
    <dgm:cxn modelId="{C4FD484B-19E9-4D99-837F-35D912886747}" type="presOf" srcId="{E37B1307-1DA0-4BCC-BB61-0F23C7911E3E}" destId="{1849C372-A65F-4128-887E-2D088E1ECEBA}" srcOrd="0" destOrd="0" presId="urn:microsoft.com/office/officeart/2008/layout/BendingPictureCaptionList"/>
    <dgm:cxn modelId="{8497D96C-DAE9-4615-99AC-71D555C9EA9E}" type="presOf" srcId="{AE08CF06-AAE8-4936-8BF0-1CA7BA8B7A16}" destId="{880EBB69-2F41-469B-826E-03B00DFD922F}" srcOrd="0" destOrd="0" presId="urn:microsoft.com/office/officeart/2008/layout/BendingPictureCaptionList"/>
    <dgm:cxn modelId="{E11FDC6D-26F8-43E4-BC16-EFACBB13DB55}" type="presOf" srcId="{4850319E-D690-4DE4-99D2-C1CA894273E8}" destId="{1DB103E2-5214-401D-9789-A330D924F8E8}" srcOrd="0" destOrd="0" presId="urn:microsoft.com/office/officeart/2008/layout/BendingPictureCaptionList"/>
    <dgm:cxn modelId="{1845E970-8C54-4823-ACB0-DA99F7696C9C}" srcId="{E37B1307-1DA0-4BCC-BB61-0F23C7911E3E}" destId="{4850319E-D690-4DE4-99D2-C1CA894273E8}" srcOrd="1" destOrd="0" parTransId="{523A40E4-22EC-4775-84EB-C86CCA31BDD0}" sibTransId="{00E436D9-7C73-422C-8F40-6C4A3B4DC8F1}"/>
    <dgm:cxn modelId="{127B5152-3E9F-4048-8720-BB19ACF06292}" type="presOf" srcId="{16DB18F6-E098-422F-97E5-C4D46358E2CB}" destId="{B1F05B46-0C2E-42DA-8A70-BDC369679C4E}" srcOrd="0" destOrd="0" presId="urn:microsoft.com/office/officeart/2008/layout/BendingPictureCaptionList"/>
    <dgm:cxn modelId="{05AED977-AC29-4352-BAEE-E0BE7F90C4BA}" srcId="{E37B1307-1DA0-4BCC-BB61-0F23C7911E3E}" destId="{BC930B28-9082-41FC-86C4-A671FFB64C15}" srcOrd="0" destOrd="0" parTransId="{0BBDDED3-5B50-47ED-BD04-867B0C8E4EAF}" sibTransId="{12E6DF63-84D0-4EBC-997B-C313879B60B6}"/>
    <dgm:cxn modelId="{341A9ABB-69F0-47C2-9EA8-CE019B9D055D}" srcId="{E37B1307-1DA0-4BCC-BB61-0F23C7911E3E}" destId="{AE08CF06-AAE8-4936-8BF0-1CA7BA8B7A16}" srcOrd="2" destOrd="0" parTransId="{EB321B46-5D47-4EF3-A2F9-3C3D54EE7791}" sibTransId="{52F4DFE1-C04C-408D-8D58-F00C6C6DC1C1}"/>
    <dgm:cxn modelId="{C90817BD-03F2-4B30-9EF8-401A0CFA2570}" type="presOf" srcId="{BC930B28-9082-41FC-86C4-A671FFB64C15}" destId="{00D093BC-E7D3-4216-8ACD-76095BFE10D4}" srcOrd="0" destOrd="0" presId="urn:microsoft.com/office/officeart/2008/layout/BendingPictureCaptionList"/>
    <dgm:cxn modelId="{59DAADF1-9847-45F9-B756-8A8B60176C2B}" srcId="{E37B1307-1DA0-4BCC-BB61-0F23C7911E3E}" destId="{16DB18F6-E098-422F-97E5-C4D46358E2CB}" srcOrd="3" destOrd="0" parTransId="{3B938DEE-559C-4BA4-AEA1-676733D17A1F}" sibTransId="{D45CCE71-B4CB-422D-9192-71D0D69620FC}"/>
    <dgm:cxn modelId="{98716296-B018-4B9B-8998-E712D767F809}" type="presParOf" srcId="{1849C372-A65F-4128-887E-2D088E1ECEBA}" destId="{72582FBE-FD5D-45A4-9454-188E5EEBE156}" srcOrd="0" destOrd="0" presId="urn:microsoft.com/office/officeart/2008/layout/BendingPictureCaptionList"/>
    <dgm:cxn modelId="{9091F831-8508-42EF-B5E7-7A7ADD44A6A4}" type="presParOf" srcId="{72582FBE-FD5D-45A4-9454-188E5EEBE156}" destId="{D91D5C2A-6EBB-40EE-9EE4-D14D5524E29A}" srcOrd="0" destOrd="0" presId="urn:microsoft.com/office/officeart/2008/layout/BendingPictureCaptionList"/>
    <dgm:cxn modelId="{B95585BB-AF03-4F69-9FA7-4C9EE8CBB9ED}" type="presParOf" srcId="{72582FBE-FD5D-45A4-9454-188E5EEBE156}" destId="{00D093BC-E7D3-4216-8ACD-76095BFE10D4}" srcOrd="1" destOrd="0" presId="urn:microsoft.com/office/officeart/2008/layout/BendingPictureCaptionList"/>
    <dgm:cxn modelId="{BB5962A9-08C6-4057-AB76-5F284092EA50}" type="presParOf" srcId="{1849C372-A65F-4128-887E-2D088E1ECEBA}" destId="{281143FD-76F8-458E-909B-065C7A07A860}" srcOrd="1" destOrd="0" presId="urn:microsoft.com/office/officeart/2008/layout/BendingPictureCaptionList"/>
    <dgm:cxn modelId="{AC7B3766-E92D-4C7B-A5CD-F7DF527E93A4}" type="presParOf" srcId="{1849C372-A65F-4128-887E-2D088E1ECEBA}" destId="{BFB6A1B5-9C39-4EC3-9A2D-25324E2BB192}" srcOrd="2" destOrd="0" presId="urn:microsoft.com/office/officeart/2008/layout/BendingPictureCaptionList"/>
    <dgm:cxn modelId="{87D6EF36-25AA-4B71-8A3E-F33A3BC2EE43}" type="presParOf" srcId="{BFB6A1B5-9C39-4EC3-9A2D-25324E2BB192}" destId="{C42879A8-7823-4F73-9B99-2232688E8E0F}" srcOrd="0" destOrd="0" presId="urn:microsoft.com/office/officeart/2008/layout/BendingPictureCaptionList"/>
    <dgm:cxn modelId="{8CC51DC9-4AD8-4E49-8DB2-AD27DD666C5F}" type="presParOf" srcId="{BFB6A1B5-9C39-4EC3-9A2D-25324E2BB192}" destId="{1DB103E2-5214-401D-9789-A330D924F8E8}" srcOrd="1" destOrd="0" presId="urn:microsoft.com/office/officeart/2008/layout/BendingPictureCaptionList"/>
    <dgm:cxn modelId="{145DC1D0-D55A-4BAE-92DC-A2DE4FD82FAD}" type="presParOf" srcId="{1849C372-A65F-4128-887E-2D088E1ECEBA}" destId="{071D1CFD-0873-4FF6-B965-0DC7371524C7}" srcOrd="3" destOrd="0" presId="urn:microsoft.com/office/officeart/2008/layout/BendingPictureCaptionList"/>
    <dgm:cxn modelId="{79C8C78D-503D-451A-8A71-63A5057FB16D}" type="presParOf" srcId="{1849C372-A65F-4128-887E-2D088E1ECEBA}" destId="{35266F5E-D70C-4486-9FCE-8B39F62A86C7}" srcOrd="4" destOrd="0" presId="urn:microsoft.com/office/officeart/2008/layout/BendingPictureCaptionList"/>
    <dgm:cxn modelId="{45CB4495-39F1-4713-9897-7A227430C13D}" type="presParOf" srcId="{35266F5E-D70C-4486-9FCE-8B39F62A86C7}" destId="{D33DB755-E6E7-4617-AAC4-F47E5D66489A}" srcOrd="0" destOrd="0" presId="urn:microsoft.com/office/officeart/2008/layout/BendingPictureCaptionList"/>
    <dgm:cxn modelId="{0ED539C0-FF2C-4DE9-A1BF-B658CE216DD9}" type="presParOf" srcId="{35266F5E-D70C-4486-9FCE-8B39F62A86C7}" destId="{880EBB69-2F41-469B-826E-03B00DFD922F}" srcOrd="1" destOrd="0" presId="urn:microsoft.com/office/officeart/2008/layout/BendingPictureCaptionList"/>
    <dgm:cxn modelId="{AED4060F-92C2-44C7-B89A-F74437BB9276}" type="presParOf" srcId="{1849C372-A65F-4128-887E-2D088E1ECEBA}" destId="{FA84A14A-8473-4129-9DA1-8E3AF12073DD}" srcOrd="5" destOrd="0" presId="urn:microsoft.com/office/officeart/2008/layout/BendingPictureCaptionList"/>
    <dgm:cxn modelId="{83A71F5C-0EAD-4788-9354-53F4807E7A70}" type="presParOf" srcId="{1849C372-A65F-4128-887E-2D088E1ECEBA}" destId="{D4586363-365C-4C06-9975-D178FFF826FF}" srcOrd="6" destOrd="0" presId="urn:microsoft.com/office/officeart/2008/layout/BendingPictureCaptionList"/>
    <dgm:cxn modelId="{72CEBD8C-3F18-432A-9C90-3E674FFB7102}" type="presParOf" srcId="{D4586363-365C-4C06-9975-D178FFF826FF}" destId="{B95FE6FC-B548-4523-B533-E74147C65132}" srcOrd="0" destOrd="0" presId="urn:microsoft.com/office/officeart/2008/layout/BendingPictureCaptionList"/>
    <dgm:cxn modelId="{18BB2A71-1522-46EB-B5CF-807C764210FD}" type="presParOf" srcId="{D4586363-365C-4C06-9975-D178FFF826FF}" destId="{B1F05B46-0C2E-42DA-8A70-BDC369679C4E}" srcOrd="1" destOrd="0" presId="urn:microsoft.com/office/officeart/2008/layout/BendingPictureCaption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1" csCatId="mainScheme" phldr="1"/>
      <dgm:spPr/>
      <dgm:t>
        <a:bodyPr/>
        <a:lstStyle/>
        <a:p>
          <a:endParaRPr lang="en-US"/>
        </a:p>
      </dgm:t>
    </dgm:pt>
    <dgm:pt modelId="{4B163DDC-D58C-442A-8D59-8335CA0111E7}">
      <dgm:prSet/>
      <dgm:spPr/>
      <dgm:t>
        <a:bodyPr/>
        <a:lstStyle/>
        <a:p>
          <a:r>
            <a:rPr lang="en-US"/>
            <a:t>Current treatments for phantom limb pain include mirror therapy, medications, and neurostimulation. However, long-term efficacy and full integration with the body’s sensory systems remain challenging.</a:t>
          </a:r>
          <a:endParaRPr lang="en-US" dirty="0"/>
        </a:p>
      </dgm:t>
    </dgm:pt>
    <dgm:pt modelId="{5F743EE9-300E-482C-93E2-6FF4602947A4}" type="parTrans" cxnId="{DA68F0E0-20FB-449C-8F01-C64531F0CCDE}">
      <dgm:prSet/>
      <dgm:spPr/>
      <dgm:t>
        <a:bodyPr/>
        <a:lstStyle/>
        <a:p>
          <a:endParaRPr lang="en-US"/>
        </a:p>
      </dgm:t>
    </dgm:pt>
    <dgm:pt modelId="{A6897C21-C0C0-499B-8B26-BF6153A0240B}" type="sibTrans" cxnId="{DA68F0E0-20FB-449C-8F01-C64531F0CCDE}">
      <dgm:prSet/>
      <dgm:spPr/>
      <dgm:t>
        <a:bodyPr/>
        <a:lstStyle/>
        <a:p>
          <a:endParaRPr lang="en-US"/>
        </a:p>
      </dgm:t>
    </dgm:pt>
    <dgm:pt modelId="{8C50336C-AEC9-4D84-BE61-6A5E707A2C28}">
      <dgm:prSet/>
      <dgm:spPr/>
      <dgm:t>
        <a:bodyPr/>
        <a:lstStyle/>
        <a:p>
          <a:r>
            <a:rPr lang="en-US" b="1" dirty="0"/>
            <a:t>We</a:t>
          </a:r>
          <a:r>
            <a:rPr lang="en-US" dirty="0"/>
            <a:t> Should addresses these challenges by aiming for more </a:t>
          </a:r>
          <a:r>
            <a:rPr lang="en-US" b="1" dirty="0"/>
            <a:t>holistic and long-term solutions.</a:t>
          </a:r>
          <a:endParaRPr lang="en-US" dirty="0"/>
        </a:p>
      </dgm:t>
    </dgm:pt>
    <dgm:pt modelId="{D5FD04A8-B4AD-4676-91ED-D0F862DC41B2}" type="parTrans" cxnId="{C4D47644-2E22-4462-A38E-5B9188CA66F5}">
      <dgm:prSet/>
      <dgm:spPr/>
      <dgm:t>
        <a:bodyPr/>
        <a:lstStyle/>
        <a:p>
          <a:endParaRPr lang="en-US"/>
        </a:p>
      </dgm:t>
    </dgm:pt>
    <dgm:pt modelId="{EAB9F862-AD1D-4830-900E-051BDFD4B124}" type="sibTrans" cxnId="{C4D47644-2E22-4462-A38E-5B9188CA66F5}">
      <dgm:prSet/>
      <dgm:spPr/>
      <dgm:t>
        <a:bodyPr/>
        <a:lstStyle/>
        <a:p>
          <a:endParaRPr lang="en-US"/>
        </a:p>
      </dgm:t>
    </dgm:pt>
    <dgm:pt modelId="{A3BED7D1-4D54-435E-8762-C3AFF8494E18}" type="pres">
      <dgm:prSet presAssocID="{A9A72E6E-AA61-485E-AEBE-D7EAC89E0CB6}" presName="vert0" presStyleCnt="0">
        <dgm:presLayoutVars>
          <dgm:dir/>
          <dgm:animOne val="branch"/>
          <dgm:animLvl val="lvl"/>
        </dgm:presLayoutVars>
      </dgm:prSet>
      <dgm:spPr/>
    </dgm:pt>
    <dgm:pt modelId="{7D8F3EA4-A03A-40A5-8C4A-F492CBB453F7}" type="pres">
      <dgm:prSet presAssocID="{4B163DDC-D58C-442A-8D59-8335CA0111E7}" presName="thickLine" presStyleLbl="alignNode1" presStyleIdx="0" presStyleCnt="2"/>
      <dgm:spPr/>
    </dgm:pt>
    <dgm:pt modelId="{6112D456-65B9-4A8F-AEFE-5A6CC0670E66}" type="pres">
      <dgm:prSet presAssocID="{4B163DDC-D58C-442A-8D59-8335CA0111E7}" presName="horz1" presStyleCnt="0"/>
      <dgm:spPr/>
    </dgm:pt>
    <dgm:pt modelId="{B883D560-9429-4397-AC3D-26F0D5807831}" type="pres">
      <dgm:prSet presAssocID="{4B163DDC-D58C-442A-8D59-8335CA0111E7}" presName="tx1" presStyleLbl="revTx" presStyleIdx="0" presStyleCnt="2"/>
      <dgm:spPr/>
    </dgm:pt>
    <dgm:pt modelId="{AB314D66-42F3-4F38-888F-C6007E23D37D}" type="pres">
      <dgm:prSet presAssocID="{4B163DDC-D58C-442A-8D59-8335CA0111E7}" presName="vert1" presStyleCnt="0"/>
      <dgm:spPr/>
    </dgm:pt>
    <dgm:pt modelId="{83EACAC2-90B2-433F-8BB3-E8FD8FF138AD}" type="pres">
      <dgm:prSet presAssocID="{8C50336C-AEC9-4D84-BE61-6A5E707A2C28}" presName="thickLine" presStyleLbl="alignNode1" presStyleIdx="1" presStyleCnt="2"/>
      <dgm:spPr/>
    </dgm:pt>
    <dgm:pt modelId="{535F1036-8BFC-4C85-8916-8DCD0793FEF5}" type="pres">
      <dgm:prSet presAssocID="{8C50336C-AEC9-4D84-BE61-6A5E707A2C28}" presName="horz1" presStyleCnt="0"/>
      <dgm:spPr/>
    </dgm:pt>
    <dgm:pt modelId="{D15BC972-9842-4618-9070-3EE7008956D1}" type="pres">
      <dgm:prSet presAssocID="{8C50336C-AEC9-4D84-BE61-6A5E707A2C28}" presName="tx1" presStyleLbl="revTx" presStyleIdx="1" presStyleCnt="2"/>
      <dgm:spPr/>
    </dgm:pt>
    <dgm:pt modelId="{E8205661-4D7F-49FC-B763-30EB961B18D0}" type="pres">
      <dgm:prSet presAssocID="{8C50336C-AEC9-4D84-BE61-6A5E707A2C28}" presName="vert1" presStyleCnt="0"/>
      <dgm:spPr/>
    </dgm:pt>
  </dgm:ptLst>
  <dgm:cxnLst>
    <dgm:cxn modelId="{D21B2B41-78C9-4CAC-A5D6-2EE0EC999C99}" type="presOf" srcId="{4B163DDC-D58C-442A-8D59-8335CA0111E7}" destId="{B883D560-9429-4397-AC3D-26F0D5807831}" srcOrd="0" destOrd="0" presId="urn:microsoft.com/office/officeart/2008/layout/LinedList"/>
    <dgm:cxn modelId="{C4D47644-2E22-4462-A38E-5B9188CA66F5}" srcId="{A9A72E6E-AA61-485E-AEBE-D7EAC89E0CB6}" destId="{8C50336C-AEC9-4D84-BE61-6A5E707A2C28}" srcOrd="1" destOrd="0" parTransId="{D5FD04A8-B4AD-4676-91ED-D0F862DC41B2}" sibTransId="{EAB9F862-AD1D-4830-900E-051BDFD4B124}"/>
    <dgm:cxn modelId="{1DE523E0-1876-4E68-B6BE-1FDF63C165BC}" type="presOf" srcId="{A9A72E6E-AA61-485E-AEBE-D7EAC89E0CB6}" destId="{A3BED7D1-4D54-435E-8762-C3AFF8494E18}" srcOrd="0" destOrd="0" presId="urn:microsoft.com/office/officeart/2008/layout/LinedList"/>
    <dgm:cxn modelId="{DA68F0E0-20FB-449C-8F01-C64531F0CCDE}" srcId="{A9A72E6E-AA61-485E-AEBE-D7EAC89E0CB6}" destId="{4B163DDC-D58C-442A-8D59-8335CA0111E7}" srcOrd="0" destOrd="0" parTransId="{5F743EE9-300E-482C-93E2-6FF4602947A4}" sibTransId="{A6897C21-C0C0-499B-8B26-BF6153A0240B}"/>
    <dgm:cxn modelId="{0720D1F6-E175-4699-82A9-16FEE41EFC6F}" type="presOf" srcId="{8C50336C-AEC9-4D84-BE61-6A5E707A2C28}" destId="{D15BC972-9842-4618-9070-3EE7008956D1}" srcOrd="0" destOrd="0" presId="urn:microsoft.com/office/officeart/2008/layout/LinedList"/>
    <dgm:cxn modelId="{B7C90985-62DE-4786-8167-54340CFC51D0}" type="presParOf" srcId="{A3BED7D1-4D54-435E-8762-C3AFF8494E18}" destId="{7D8F3EA4-A03A-40A5-8C4A-F492CBB453F7}" srcOrd="0" destOrd="0" presId="urn:microsoft.com/office/officeart/2008/layout/LinedList"/>
    <dgm:cxn modelId="{91840788-A2D6-475A-8D2B-11763AABEBB1}" type="presParOf" srcId="{A3BED7D1-4D54-435E-8762-C3AFF8494E18}" destId="{6112D456-65B9-4A8F-AEFE-5A6CC0670E66}" srcOrd="1" destOrd="0" presId="urn:microsoft.com/office/officeart/2008/layout/LinedList"/>
    <dgm:cxn modelId="{39FF2FFE-8958-47EF-A03E-2055010476BC}" type="presParOf" srcId="{6112D456-65B9-4A8F-AEFE-5A6CC0670E66}" destId="{B883D560-9429-4397-AC3D-26F0D5807831}" srcOrd="0" destOrd="0" presId="urn:microsoft.com/office/officeart/2008/layout/LinedList"/>
    <dgm:cxn modelId="{C9FCA83A-5E7A-411E-BC8E-2B7A23A343C9}" type="presParOf" srcId="{6112D456-65B9-4A8F-AEFE-5A6CC0670E66}" destId="{AB314D66-42F3-4F38-888F-C6007E23D37D}" srcOrd="1" destOrd="0" presId="urn:microsoft.com/office/officeart/2008/layout/LinedList"/>
    <dgm:cxn modelId="{B8FD2C5D-E628-468B-A9FF-279F84835481}" type="presParOf" srcId="{A3BED7D1-4D54-435E-8762-C3AFF8494E18}" destId="{83EACAC2-90B2-433F-8BB3-E8FD8FF138AD}" srcOrd="2" destOrd="0" presId="urn:microsoft.com/office/officeart/2008/layout/LinedList"/>
    <dgm:cxn modelId="{A2275047-BA2D-4905-AB75-87AE96B6A23B}" type="presParOf" srcId="{A3BED7D1-4D54-435E-8762-C3AFF8494E18}" destId="{535F1036-8BFC-4C85-8916-8DCD0793FEF5}" srcOrd="3" destOrd="0" presId="urn:microsoft.com/office/officeart/2008/layout/LinedList"/>
    <dgm:cxn modelId="{621D756E-9EAD-46AE-9027-6ED2D99A89D0}" type="presParOf" srcId="{535F1036-8BFC-4C85-8916-8DCD0793FEF5}" destId="{D15BC972-9842-4618-9070-3EE7008956D1}" srcOrd="0" destOrd="0" presId="urn:microsoft.com/office/officeart/2008/layout/LinedList"/>
    <dgm:cxn modelId="{BEE60D9C-CAF9-4E93-BD3D-2550EEFC3110}" type="presParOf" srcId="{535F1036-8BFC-4C85-8916-8DCD0793FEF5}" destId="{E8205661-4D7F-49FC-B763-30EB961B18D0}" srcOrd="1" destOrd="0" presId="urn:microsoft.com/office/officeart/2008/layout/LinedList"/>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1" csCatId="mainScheme" phldr="1"/>
      <dgm:spPr/>
      <dgm:t>
        <a:bodyPr/>
        <a:lstStyle/>
        <a:p>
          <a:endParaRPr lang="en-US"/>
        </a:p>
      </dgm:t>
    </dgm:pt>
    <dgm:pt modelId="{8BFAF1AB-A0CE-476A-97E0-3FDD5F349F18}">
      <dgm:prSet custT="1"/>
      <dgm:spPr/>
      <dgm:t>
        <a:bodyPr/>
        <a:lstStyle/>
        <a:p>
          <a:r>
            <a:rPr lang="en-US" sz="1400" dirty="0">
              <a:latin typeface="+mn-lt"/>
            </a:rPr>
            <a:t>More randomized controlled trials are needed to </a:t>
          </a:r>
          <a:r>
            <a:rPr lang="en-US" sz="1400" b="1" dirty="0">
              <a:latin typeface="+mn-lt"/>
            </a:rPr>
            <a:t>assess long-term efficacy</a:t>
          </a:r>
          <a:r>
            <a:rPr lang="en-US" sz="1400" dirty="0">
              <a:latin typeface="+mn-lt"/>
            </a:rPr>
            <a:t>, compare treatment impacts, and identify the most effective methods for different patient populations.</a:t>
          </a:r>
          <a:endParaRPr lang="en-US" sz="1400" b="1" dirty="0">
            <a:latin typeface="+mn-lt"/>
          </a:endParaRPr>
        </a:p>
      </dgm:t>
    </dgm:pt>
    <dgm:pt modelId="{3954F2E9-DC11-43A6-A21D-3EE45F3D03B3}" type="parTrans" cxnId="{12BFA165-FB93-4D9F-BFF9-A562904DC547}">
      <dgm:prSet/>
      <dgm:spPr/>
      <dgm:t>
        <a:bodyPr/>
        <a:lstStyle/>
        <a:p>
          <a:endParaRPr lang="en-US" sz="1400"/>
        </a:p>
      </dgm:t>
    </dgm:pt>
    <dgm:pt modelId="{A999F3D3-5B48-4E27-9D61-67BC09C3E41D}" type="sibTrans" cxnId="{12BFA165-FB93-4D9F-BFF9-A562904DC547}">
      <dgm:prSet/>
      <dgm:spPr/>
      <dgm:t>
        <a:bodyPr/>
        <a:lstStyle/>
        <a:p>
          <a:endParaRPr lang="en-US" sz="1400"/>
        </a:p>
      </dgm:t>
    </dgm:pt>
    <dgm:pt modelId="{2D8A30D3-C133-4D1A-B410-AE6718BC2F4F}">
      <dgm:prSet custT="1"/>
      <dgm:spPr/>
      <dgm:t>
        <a:bodyPr/>
        <a:lstStyle/>
        <a:p>
          <a:pPr>
            <a:buFont typeface="Arial" panose="020B0604020202020204" pitchFamily="34" charset="0"/>
            <a:buChar char="•"/>
          </a:pPr>
          <a:r>
            <a:rPr lang="en-US" sz="1400" dirty="0">
              <a:latin typeface="+mn-lt"/>
            </a:rPr>
            <a:t>A majority of literature </a:t>
          </a:r>
          <a:r>
            <a:rPr lang="en-US" sz="1400" b="1" dirty="0">
              <a:latin typeface="+mn-lt"/>
            </a:rPr>
            <a:t>advocates for evaluating alternative methods</a:t>
          </a:r>
          <a:r>
            <a:rPr lang="en-US" sz="1400" dirty="0">
              <a:latin typeface="+mn-lt"/>
            </a:rPr>
            <a:t> to address the diverse causes of PLP.</a:t>
          </a:r>
        </a:p>
      </dgm:t>
    </dgm:pt>
    <dgm:pt modelId="{FD5817D7-9F59-4D45-9622-8E5A5B490EA7}" type="parTrans" cxnId="{922B27CA-FC42-4D14-A06F-9D4CEA331F1D}">
      <dgm:prSet/>
      <dgm:spPr/>
      <dgm:t>
        <a:bodyPr/>
        <a:lstStyle/>
        <a:p>
          <a:endParaRPr lang="en-US" sz="1400"/>
        </a:p>
      </dgm:t>
    </dgm:pt>
    <dgm:pt modelId="{DAB3FB85-03DF-4A92-A513-DF7176948454}" type="sibTrans" cxnId="{922B27CA-FC42-4D14-A06F-9D4CEA331F1D}">
      <dgm:prSet/>
      <dgm:spPr/>
      <dgm:t>
        <a:bodyPr/>
        <a:lstStyle/>
        <a:p>
          <a:endParaRPr lang="en-US" sz="1400"/>
        </a:p>
      </dgm:t>
    </dgm:pt>
    <dgm:pt modelId="{822887DD-EF46-46F3-AE4B-5450E18EEA75}">
      <dgm:prSet custT="1"/>
      <dgm:spPr/>
      <dgm:t>
        <a:bodyPr/>
        <a:lstStyle/>
        <a:p>
          <a:pPr>
            <a:buFont typeface="Arial" panose="020B0604020202020204" pitchFamily="34" charset="0"/>
            <a:buChar char="•"/>
          </a:pPr>
          <a:r>
            <a:rPr lang="en-US" sz="1400" dirty="0">
              <a:latin typeface="+mn-lt"/>
            </a:rPr>
            <a:t>Novel surgical management methods are favored in current research, but </a:t>
          </a:r>
          <a:r>
            <a:rPr lang="en-US" sz="1400" b="1" dirty="0">
              <a:latin typeface="+mn-lt"/>
            </a:rPr>
            <a:t>further exploration of other treatments</a:t>
          </a:r>
          <a:r>
            <a:rPr lang="en-US" sz="1400" dirty="0">
              <a:latin typeface="+mn-lt"/>
            </a:rPr>
            <a:t> is essential for patient-centered care.</a:t>
          </a:r>
        </a:p>
      </dgm:t>
    </dgm:pt>
    <dgm:pt modelId="{0B5D31EB-F473-4617-A457-95FAF14D0DA8}" type="parTrans" cxnId="{8038345B-9040-443E-B434-F9917A1A7CD6}">
      <dgm:prSet/>
      <dgm:spPr/>
      <dgm:t>
        <a:bodyPr/>
        <a:lstStyle/>
        <a:p>
          <a:endParaRPr lang="en-US" sz="1400"/>
        </a:p>
      </dgm:t>
    </dgm:pt>
    <dgm:pt modelId="{A33DC328-2385-40BD-BCC0-448EE824BE10}" type="sibTrans" cxnId="{8038345B-9040-443E-B434-F9917A1A7CD6}">
      <dgm:prSet/>
      <dgm:spPr/>
      <dgm:t>
        <a:bodyPr/>
        <a:lstStyle/>
        <a:p>
          <a:endParaRPr lang="en-US" sz="1400"/>
        </a:p>
      </dgm:t>
    </dgm:pt>
    <dgm:pt modelId="{69D58116-B848-48E5-901A-5F7AE13EC55B}">
      <dgm:prSet custT="1"/>
      <dgm:spPr/>
      <dgm:t>
        <a:bodyPr/>
        <a:lstStyle/>
        <a:p>
          <a:r>
            <a:rPr lang="en-US" sz="1400" b="1" i="0" u="none" strike="noStrike" dirty="0">
              <a:effectLst/>
              <a:latin typeface="+mn-lt"/>
            </a:rPr>
            <a:t>Integration of Sensory Systems: </a:t>
          </a:r>
          <a:r>
            <a:rPr lang="en-US" sz="1400" b="0" i="0" u="none" strike="noStrike" dirty="0">
              <a:effectLst/>
              <a:latin typeface="+mn-lt"/>
            </a:rPr>
            <a:t>How can we develop technologies that better simulate the complex feedback loop between the brain and the body</a:t>
          </a:r>
          <a:endParaRPr lang="en-US" sz="1400" dirty="0">
            <a:latin typeface="+mn-lt"/>
          </a:endParaRPr>
        </a:p>
      </dgm:t>
    </dgm:pt>
    <dgm:pt modelId="{43036862-88E3-4970-8AF0-9A0E27EE2BC0}" type="parTrans" cxnId="{A33D911F-751D-4F37-BFCC-484532DD5B55}">
      <dgm:prSet/>
      <dgm:spPr/>
      <dgm:t>
        <a:bodyPr/>
        <a:lstStyle/>
        <a:p>
          <a:endParaRPr lang="en-US" sz="1400"/>
        </a:p>
      </dgm:t>
    </dgm:pt>
    <dgm:pt modelId="{D773F2CF-475C-440A-BEE3-5C963767E32C}" type="sibTrans" cxnId="{A33D911F-751D-4F37-BFCC-484532DD5B55}">
      <dgm:prSet/>
      <dgm:spPr/>
      <dgm:t>
        <a:bodyPr/>
        <a:lstStyle/>
        <a:p>
          <a:endParaRPr lang="en-US" sz="1400"/>
        </a:p>
      </dgm:t>
    </dgm:pt>
    <dgm:pt modelId="{66B69C5C-CC2D-4014-B39E-0058F2DD04C2}">
      <dgm:prSet custT="1"/>
      <dgm:spPr/>
      <dgm:t>
        <a:bodyPr/>
        <a:lstStyle/>
        <a:p>
          <a:r>
            <a:rPr lang="en-US" sz="1400" b="1" i="0" u="none" strike="noStrike" dirty="0">
              <a:effectLst/>
              <a:latin typeface="+mn-lt"/>
            </a:rPr>
            <a:t>Integration of Sensory Systems</a:t>
          </a:r>
          <a:r>
            <a:rPr lang="en-US" sz="1400" b="0" i="0" u="none" strike="noStrike" dirty="0">
              <a:effectLst/>
              <a:latin typeface="+mn-lt"/>
            </a:rPr>
            <a:t>: How can we develop technologies that better simulate the complex feedback loop between the brain and the body</a:t>
          </a:r>
          <a:endParaRPr lang="en-US" sz="1400" dirty="0">
            <a:latin typeface="+mn-lt"/>
          </a:endParaRPr>
        </a:p>
      </dgm:t>
    </dgm:pt>
    <dgm:pt modelId="{8D80A1AB-AB6E-4D6F-92E3-CB7F1E351D10}" type="parTrans" cxnId="{754C81AA-2D12-41A6-A1D8-230A7EFF5D90}">
      <dgm:prSet/>
      <dgm:spPr/>
      <dgm:t>
        <a:bodyPr/>
        <a:lstStyle/>
        <a:p>
          <a:endParaRPr lang="en-US" sz="1400"/>
        </a:p>
      </dgm:t>
    </dgm:pt>
    <dgm:pt modelId="{2C8C1EB8-0F39-4848-B10B-F18B16524DA6}" type="sibTrans" cxnId="{754C81AA-2D12-41A6-A1D8-230A7EFF5D90}">
      <dgm:prSet/>
      <dgm:spPr/>
      <dgm:t>
        <a:bodyPr/>
        <a:lstStyle/>
        <a:p>
          <a:endParaRPr lang="en-US" sz="1400"/>
        </a:p>
      </dgm:t>
    </dgm:pt>
    <dgm:pt modelId="{A3BED7D1-4D54-435E-8762-C3AFF8494E18}" type="pres">
      <dgm:prSet presAssocID="{A9A72E6E-AA61-485E-AEBE-D7EAC89E0CB6}" presName="vert0" presStyleCnt="0">
        <dgm:presLayoutVars>
          <dgm:dir/>
          <dgm:animOne val="branch"/>
          <dgm:animLvl val="lvl"/>
        </dgm:presLayoutVars>
      </dgm:prSet>
      <dgm:spPr/>
    </dgm:pt>
    <dgm:pt modelId="{B093BCD9-0C17-4A61-806E-8D12C9608744}" type="pres">
      <dgm:prSet presAssocID="{8BFAF1AB-A0CE-476A-97E0-3FDD5F349F18}" presName="thickLine" presStyleLbl="alignNode1" presStyleIdx="0" presStyleCnt="5"/>
      <dgm:spPr/>
    </dgm:pt>
    <dgm:pt modelId="{A0C0C25B-4179-4F26-BE54-1E55AB9E8136}" type="pres">
      <dgm:prSet presAssocID="{8BFAF1AB-A0CE-476A-97E0-3FDD5F349F18}" presName="horz1" presStyleCnt="0"/>
      <dgm:spPr/>
    </dgm:pt>
    <dgm:pt modelId="{DDECBF77-6131-47C4-A777-B88512596973}" type="pres">
      <dgm:prSet presAssocID="{8BFAF1AB-A0CE-476A-97E0-3FDD5F349F18}" presName="tx1" presStyleLbl="revTx" presStyleIdx="0" presStyleCnt="5"/>
      <dgm:spPr/>
    </dgm:pt>
    <dgm:pt modelId="{6414966C-2DDF-4CCB-9FBF-8F98003751B7}" type="pres">
      <dgm:prSet presAssocID="{8BFAF1AB-A0CE-476A-97E0-3FDD5F349F18}" presName="vert1" presStyleCnt="0"/>
      <dgm:spPr/>
    </dgm:pt>
    <dgm:pt modelId="{4F2A0ACF-1C6E-4644-AAE4-0AA681271B9C}" type="pres">
      <dgm:prSet presAssocID="{2D8A30D3-C133-4D1A-B410-AE6718BC2F4F}" presName="thickLine" presStyleLbl="alignNode1" presStyleIdx="1" presStyleCnt="5"/>
      <dgm:spPr/>
    </dgm:pt>
    <dgm:pt modelId="{D475F3A8-A4EB-4DC9-AB99-3969FCD075DD}" type="pres">
      <dgm:prSet presAssocID="{2D8A30D3-C133-4D1A-B410-AE6718BC2F4F}" presName="horz1" presStyleCnt="0"/>
      <dgm:spPr/>
    </dgm:pt>
    <dgm:pt modelId="{8EF7751F-1F0E-429A-A1E5-AEC611EFA25D}" type="pres">
      <dgm:prSet presAssocID="{2D8A30D3-C133-4D1A-B410-AE6718BC2F4F}" presName="tx1" presStyleLbl="revTx" presStyleIdx="1" presStyleCnt="5"/>
      <dgm:spPr/>
    </dgm:pt>
    <dgm:pt modelId="{73F205FF-1C91-40C2-822D-F565903142B7}" type="pres">
      <dgm:prSet presAssocID="{2D8A30D3-C133-4D1A-B410-AE6718BC2F4F}" presName="vert1" presStyleCnt="0"/>
      <dgm:spPr/>
    </dgm:pt>
    <dgm:pt modelId="{965C9825-867B-4B08-9AC2-8495CE8B9D08}" type="pres">
      <dgm:prSet presAssocID="{822887DD-EF46-46F3-AE4B-5450E18EEA75}" presName="thickLine" presStyleLbl="alignNode1" presStyleIdx="2" presStyleCnt="5"/>
      <dgm:spPr/>
    </dgm:pt>
    <dgm:pt modelId="{B2FA8593-16E6-4056-9141-33A28244EF1D}" type="pres">
      <dgm:prSet presAssocID="{822887DD-EF46-46F3-AE4B-5450E18EEA75}" presName="horz1" presStyleCnt="0"/>
      <dgm:spPr/>
    </dgm:pt>
    <dgm:pt modelId="{ED4753BC-2852-4CF1-B6E6-0C46F70AD8B9}" type="pres">
      <dgm:prSet presAssocID="{822887DD-EF46-46F3-AE4B-5450E18EEA75}" presName="tx1" presStyleLbl="revTx" presStyleIdx="2" presStyleCnt="5"/>
      <dgm:spPr/>
    </dgm:pt>
    <dgm:pt modelId="{79B3D41D-F535-406F-B326-63D3D68D59B5}" type="pres">
      <dgm:prSet presAssocID="{822887DD-EF46-46F3-AE4B-5450E18EEA75}" presName="vert1" presStyleCnt="0"/>
      <dgm:spPr/>
    </dgm:pt>
    <dgm:pt modelId="{87EF6EA1-4749-40AB-B395-F8B61205642B}" type="pres">
      <dgm:prSet presAssocID="{69D58116-B848-48E5-901A-5F7AE13EC55B}" presName="thickLine" presStyleLbl="alignNode1" presStyleIdx="3" presStyleCnt="5"/>
      <dgm:spPr/>
    </dgm:pt>
    <dgm:pt modelId="{1ECED343-3E73-45B9-9A38-3F5FFA9F0BCB}" type="pres">
      <dgm:prSet presAssocID="{69D58116-B848-48E5-901A-5F7AE13EC55B}" presName="horz1" presStyleCnt="0"/>
      <dgm:spPr/>
    </dgm:pt>
    <dgm:pt modelId="{1E9DA500-0A1F-4EED-8DF3-11883830607B}" type="pres">
      <dgm:prSet presAssocID="{69D58116-B848-48E5-901A-5F7AE13EC55B}" presName="tx1" presStyleLbl="revTx" presStyleIdx="3" presStyleCnt="5"/>
      <dgm:spPr/>
    </dgm:pt>
    <dgm:pt modelId="{BD017627-646D-4FC8-8F23-946B0117FF6D}" type="pres">
      <dgm:prSet presAssocID="{69D58116-B848-48E5-901A-5F7AE13EC55B}" presName="vert1" presStyleCnt="0"/>
      <dgm:spPr/>
    </dgm:pt>
    <dgm:pt modelId="{A028E23D-EDD8-4F8F-B363-AC36FB417F70}" type="pres">
      <dgm:prSet presAssocID="{66B69C5C-CC2D-4014-B39E-0058F2DD04C2}" presName="thickLine" presStyleLbl="alignNode1" presStyleIdx="4" presStyleCnt="5"/>
      <dgm:spPr/>
    </dgm:pt>
    <dgm:pt modelId="{DE300796-25F3-4993-9EFE-9F13EEAE0071}" type="pres">
      <dgm:prSet presAssocID="{66B69C5C-CC2D-4014-B39E-0058F2DD04C2}" presName="horz1" presStyleCnt="0"/>
      <dgm:spPr/>
    </dgm:pt>
    <dgm:pt modelId="{3500C07B-6956-4803-A334-14CE1CC3C6E9}" type="pres">
      <dgm:prSet presAssocID="{66B69C5C-CC2D-4014-B39E-0058F2DD04C2}" presName="tx1" presStyleLbl="revTx" presStyleIdx="4" presStyleCnt="5"/>
      <dgm:spPr/>
    </dgm:pt>
    <dgm:pt modelId="{04B5B874-6507-4464-8BAF-FC15C63CA619}" type="pres">
      <dgm:prSet presAssocID="{66B69C5C-CC2D-4014-B39E-0058F2DD04C2}" presName="vert1" presStyleCnt="0"/>
      <dgm:spPr/>
    </dgm:pt>
  </dgm:ptLst>
  <dgm:cxnLst>
    <dgm:cxn modelId="{A33D911F-751D-4F37-BFCC-484532DD5B55}" srcId="{A9A72E6E-AA61-485E-AEBE-D7EAC89E0CB6}" destId="{69D58116-B848-48E5-901A-5F7AE13EC55B}" srcOrd="3" destOrd="0" parTransId="{43036862-88E3-4970-8AF0-9A0E27EE2BC0}" sibTransId="{D773F2CF-475C-440A-BEE3-5C963767E32C}"/>
    <dgm:cxn modelId="{7BAC9F27-826E-4AB3-9DAF-0D9EA68090C4}" type="presOf" srcId="{8BFAF1AB-A0CE-476A-97E0-3FDD5F349F18}" destId="{DDECBF77-6131-47C4-A777-B88512596973}" srcOrd="0" destOrd="0" presId="urn:microsoft.com/office/officeart/2008/layout/LinedList"/>
    <dgm:cxn modelId="{8038345B-9040-443E-B434-F9917A1A7CD6}" srcId="{A9A72E6E-AA61-485E-AEBE-D7EAC89E0CB6}" destId="{822887DD-EF46-46F3-AE4B-5450E18EEA75}" srcOrd="2" destOrd="0" parTransId="{0B5D31EB-F473-4617-A457-95FAF14D0DA8}" sibTransId="{A33DC328-2385-40BD-BCC0-448EE824BE10}"/>
    <dgm:cxn modelId="{12BFA165-FB93-4D9F-BFF9-A562904DC547}" srcId="{A9A72E6E-AA61-485E-AEBE-D7EAC89E0CB6}" destId="{8BFAF1AB-A0CE-476A-97E0-3FDD5F349F18}" srcOrd="0" destOrd="0" parTransId="{3954F2E9-DC11-43A6-A21D-3EE45F3D03B3}" sibTransId="{A999F3D3-5B48-4E27-9D61-67BC09C3E41D}"/>
    <dgm:cxn modelId="{1C5BC04D-1465-4E10-BBA3-7D916B20B189}" type="presOf" srcId="{822887DD-EF46-46F3-AE4B-5450E18EEA75}" destId="{ED4753BC-2852-4CF1-B6E6-0C46F70AD8B9}" srcOrd="0" destOrd="0" presId="urn:microsoft.com/office/officeart/2008/layout/LinedList"/>
    <dgm:cxn modelId="{F712FC56-6D27-4428-973D-2A82A5C672D2}" type="presOf" srcId="{69D58116-B848-48E5-901A-5F7AE13EC55B}" destId="{1E9DA500-0A1F-4EED-8DF3-11883830607B}" srcOrd="0" destOrd="0" presId="urn:microsoft.com/office/officeart/2008/layout/LinedList"/>
    <dgm:cxn modelId="{7E086C85-A8B3-44E2-A1A5-171F25DC7D0F}" type="presOf" srcId="{66B69C5C-CC2D-4014-B39E-0058F2DD04C2}" destId="{3500C07B-6956-4803-A334-14CE1CC3C6E9}" srcOrd="0" destOrd="0" presId="urn:microsoft.com/office/officeart/2008/layout/LinedList"/>
    <dgm:cxn modelId="{754C81AA-2D12-41A6-A1D8-230A7EFF5D90}" srcId="{A9A72E6E-AA61-485E-AEBE-D7EAC89E0CB6}" destId="{66B69C5C-CC2D-4014-B39E-0058F2DD04C2}" srcOrd="4" destOrd="0" parTransId="{8D80A1AB-AB6E-4D6F-92E3-CB7F1E351D10}" sibTransId="{2C8C1EB8-0F39-4848-B10B-F18B16524DA6}"/>
    <dgm:cxn modelId="{2FDF89B3-ED8B-4776-8691-BB4355C3E05C}" type="presOf" srcId="{2D8A30D3-C133-4D1A-B410-AE6718BC2F4F}" destId="{8EF7751F-1F0E-429A-A1E5-AEC611EFA25D}" srcOrd="0" destOrd="0" presId="urn:microsoft.com/office/officeart/2008/layout/LinedList"/>
    <dgm:cxn modelId="{922B27CA-FC42-4D14-A06F-9D4CEA331F1D}" srcId="{A9A72E6E-AA61-485E-AEBE-D7EAC89E0CB6}" destId="{2D8A30D3-C133-4D1A-B410-AE6718BC2F4F}" srcOrd="1" destOrd="0" parTransId="{FD5817D7-9F59-4D45-9622-8E5A5B490EA7}" sibTransId="{DAB3FB85-03DF-4A92-A513-DF7176948454}"/>
    <dgm:cxn modelId="{1DE523E0-1876-4E68-B6BE-1FDF63C165BC}" type="presOf" srcId="{A9A72E6E-AA61-485E-AEBE-D7EAC89E0CB6}" destId="{A3BED7D1-4D54-435E-8762-C3AFF8494E18}" srcOrd="0" destOrd="0" presId="urn:microsoft.com/office/officeart/2008/layout/LinedList"/>
    <dgm:cxn modelId="{4D7694AF-500F-494F-905F-ECE6F3A01D21}" type="presParOf" srcId="{A3BED7D1-4D54-435E-8762-C3AFF8494E18}" destId="{B093BCD9-0C17-4A61-806E-8D12C9608744}" srcOrd="0" destOrd="0" presId="urn:microsoft.com/office/officeart/2008/layout/LinedList"/>
    <dgm:cxn modelId="{24DF70EC-2354-4094-986B-0E7B8104962F}" type="presParOf" srcId="{A3BED7D1-4D54-435E-8762-C3AFF8494E18}" destId="{A0C0C25B-4179-4F26-BE54-1E55AB9E8136}" srcOrd="1" destOrd="0" presId="urn:microsoft.com/office/officeart/2008/layout/LinedList"/>
    <dgm:cxn modelId="{4533B83C-9A59-4894-B474-A90BF47D6CC7}" type="presParOf" srcId="{A0C0C25B-4179-4F26-BE54-1E55AB9E8136}" destId="{DDECBF77-6131-47C4-A777-B88512596973}" srcOrd="0" destOrd="0" presId="urn:microsoft.com/office/officeart/2008/layout/LinedList"/>
    <dgm:cxn modelId="{E770A0B5-716A-49CE-A83D-E5B240F8275F}" type="presParOf" srcId="{A0C0C25B-4179-4F26-BE54-1E55AB9E8136}" destId="{6414966C-2DDF-4CCB-9FBF-8F98003751B7}" srcOrd="1" destOrd="0" presId="urn:microsoft.com/office/officeart/2008/layout/LinedList"/>
    <dgm:cxn modelId="{31B3EEC3-E73D-4B01-9F3D-4BBADEE3A930}" type="presParOf" srcId="{A3BED7D1-4D54-435E-8762-C3AFF8494E18}" destId="{4F2A0ACF-1C6E-4644-AAE4-0AA681271B9C}" srcOrd="2" destOrd="0" presId="urn:microsoft.com/office/officeart/2008/layout/LinedList"/>
    <dgm:cxn modelId="{0241BA7C-BA41-40EB-BBD6-5D9DFECC2105}" type="presParOf" srcId="{A3BED7D1-4D54-435E-8762-C3AFF8494E18}" destId="{D475F3A8-A4EB-4DC9-AB99-3969FCD075DD}" srcOrd="3" destOrd="0" presId="urn:microsoft.com/office/officeart/2008/layout/LinedList"/>
    <dgm:cxn modelId="{1ECA967F-99E5-444A-B5AC-0DF2E7A54E41}" type="presParOf" srcId="{D475F3A8-A4EB-4DC9-AB99-3969FCD075DD}" destId="{8EF7751F-1F0E-429A-A1E5-AEC611EFA25D}" srcOrd="0" destOrd="0" presId="urn:microsoft.com/office/officeart/2008/layout/LinedList"/>
    <dgm:cxn modelId="{CF3FD102-0120-4294-B937-1D934C205AC6}" type="presParOf" srcId="{D475F3A8-A4EB-4DC9-AB99-3969FCD075DD}" destId="{73F205FF-1C91-40C2-822D-F565903142B7}" srcOrd="1" destOrd="0" presId="urn:microsoft.com/office/officeart/2008/layout/LinedList"/>
    <dgm:cxn modelId="{2732C4CB-0513-4083-A96E-C1283E782130}" type="presParOf" srcId="{A3BED7D1-4D54-435E-8762-C3AFF8494E18}" destId="{965C9825-867B-4B08-9AC2-8495CE8B9D08}" srcOrd="4" destOrd="0" presId="urn:microsoft.com/office/officeart/2008/layout/LinedList"/>
    <dgm:cxn modelId="{69FF86A7-FDD2-491C-BD0D-38997E5E3F1A}" type="presParOf" srcId="{A3BED7D1-4D54-435E-8762-C3AFF8494E18}" destId="{B2FA8593-16E6-4056-9141-33A28244EF1D}" srcOrd="5" destOrd="0" presId="urn:microsoft.com/office/officeart/2008/layout/LinedList"/>
    <dgm:cxn modelId="{C70EB9B5-7E1F-490C-AD0E-AFFBA71C3310}" type="presParOf" srcId="{B2FA8593-16E6-4056-9141-33A28244EF1D}" destId="{ED4753BC-2852-4CF1-B6E6-0C46F70AD8B9}" srcOrd="0" destOrd="0" presId="urn:microsoft.com/office/officeart/2008/layout/LinedList"/>
    <dgm:cxn modelId="{81717BDF-74D8-401B-8E76-9330615A2FCD}" type="presParOf" srcId="{B2FA8593-16E6-4056-9141-33A28244EF1D}" destId="{79B3D41D-F535-406F-B326-63D3D68D59B5}" srcOrd="1" destOrd="0" presId="urn:microsoft.com/office/officeart/2008/layout/LinedList"/>
    <dgm:cxn modelId="{5EBCF4DE-5D18-4ABE-B645-05A609DEC241}" type="presParOf" srcId="{A3BED7D1-4D54-435E-8762-C3AFF8494E18}" destId="{87EF6EA1-4749-40AB-B395-F8B61205642B}" srcOrd="6" destOrd="0" presId="urn:microsoft.com/office/officeart/2008/layout/LinedList"/>
    <dgm:cxn modelId="{D1D94742-8E35-4472-90CF-5BB76B805FED}" type="presParOf" srcId="{A3BED7D1-4D54-435E-8762-C3AFF8494E18}" destId="{1ECED343-3E73-45B9-9A38-3F5FFA9F0BCB}" srcOrd="7" destOrd="0" presId="urn:microsoft.com/office/officeart/2008/layout/LinedList"/>
    <dgm:cxn modelId="{25DD7685-60E4-44DF-AE29-9D29D9838B69}" type="presParOf" srcId="{1ECED343-3E73-45B9-9A38-3F5FFA9F0BCB}" destId="{1E9DA500-0A1F-4EED-8DF3-11883830607B}" srcOrd="0" destOrd="0" presId="urn:microsoft.com/office/officeart/2008/layout/LinedList"/>
    <dgm:cxn modelId="{E25919EF-1931-4F1E-BC05-1EF2B3BA2255}" type="presParOf" srcId="{1ECED343-3E73-45B9-9A38-3F5FFA9F0BCB}" destId="{BD017627-646D-4FC8-8F23-946B0117FF6D}" srcOrd="1" destOrd="0" presId="urn:microsoft.com/office/officeart/2008/layout/LinedList"/>
    <dgm:cxn modelId="{E212C3A1-11B3-4B82-9333-8BC29026258B}" type="presParOf" srcId="{A3BED7D1-4D54-435E-8762-C3AFF8494E18}" destId="{A028E23D-EDD8-4F8F-B363-AC36FB417F70}" srcOrd="8" destOrd="0" presId="urn:microsoft.com/office/officeart/2008/layout/LinedList"/>
    <dgm:cxn modelId="{EAF8FAC5-9671-4046-9387-0A2E3A8BA00F}" type="presParOf" srcId="{A3BED7D1-4D54-435E-8762-C3AFF8494E18}" destId="{DE300796-25F3-4993-9EFE-9F13EEAE0071}" srcOrd="9" destOrd="0" presId="urn:microsoft.com/office/officeart/2008/layout/LinedList"/>
    <dgm:cxn modelId="{625F48A2-6042-47C3-B760-69EAD5DE7048}" type="presParOf" srcId="{DE300796-25F3-4993-9EFE-9F13EEAE0071}" destId="{3500C07B-6956-4803-A334-14CE1CC3C6E9}" srcOrd="0" destOrd="0" presId="urn:microsoft.com/office/officeart/2008/layout/LinedList"/>
    <dgm:cxn modelId="{52C8F98B-466E-4296-A714-62254D817F90}" type="presParOf" srcId="{DE300796-25F3-4993-9EFE-9F13EEAE0071}" destId="{04B5B874-6507-4464-8BAF-FC15C63CA619}"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A9A72E6E-AA61-485E-AEBE-D7EAC89E0CB6}" type="doc">
      <dgm:prSet loTypeId="urn:microsoft.com/office/officeart/2008/layout/LinedList" loCatId="list" qsTypeId="urn:microsoft.com/office/officeart/2005/8/quickstyle/simple1" qsCatId="simple" csTypeId="urn:microsoft.com/office/officeart/2005/8/colors/accent0_1" csCatId="mainScheme" phldr="1"/>
      <dgm:spPr/>
      <dgm:t>
        <a:bodyPr/>
        <a:lstStyle/>
        <a:p>
          <a:endParaRPr lang="en-US"/>
        </a:p>
      </dgm:t>
    </dgm:pt>
    <dgm:pt modelId="{2D8A30D3-C133-4D1A-B410-AE6718BC2F4F}">
      <dgm:prSet custT="1"/>
      <dgm:spPr/>
      <dgm: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transcranial direct current stimulation (</a:t>
          </a:r>
          <a:r>
            <a:rPr lang="en-US" sz="1400" b="0" kern="1200" dirty="0" err="1">
              <a:solidFill>
                <a:prstClr val="black">
                  <a:hueOff val="0"/>
                  <a:satOff val="0"/>
                  <a:lumOff val="0"/>
                  <a:alphaOff val="0"/>
                </a:prstClr>
              </a:solidFill>
              <a:latin typeface="Gill Sans MT" panose="020B0502020104020203"/>
              <a:ea typeface="+mn-ea"/>
              <a:cs typeface="+mn-cs"/>
            </a:rPr>
            <a:t>tDCS</a:t>
          </a:r>
          <a:r>
            <a:rPr lang="en-US" sz="1400" b="0" kern="1200" dirty="0">
              <a:solidFill>
                <a:prstClr val="black">
                  <a:hueOff val="0"/>
                  <a:satOff val="0"/>
                  <a:lumOff val="0"/>
                  <a:alphaOff val="0"/>
                </a:prstClr>
              </a:solidFill>
              <a:latin typeface="Gill Sans MT" panose="020B0502020104020203"/>
              <a:ea typeface="+mn-ea"/>
              <a:cs typeface="+mn-cs"/>
            </a:rPr>
            <a:t>)sensorimotor cortex</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This non-invasive brain stimulation is combined with phantom limb movements to directly target neural circuits tied to pain processing.</a:t>
          </a:r>
        </a:p>
      </dgm:t>
    </dgm:pt>
    <dgm:pt modelId="{FD5817D7-9F59-4D45-9622-8E5A5B490EA7}" type="parTrans" cxnId="{922B27CA-FC42-4D14-A06F-9D4CEA331F1D}">
      <dgm:prSet/>
      <dgm:spPr/>
      <dgm:t>
        <a:bodyPr/>
        <a:lstStyle/>
        <a:p>
          <a:endParaRPr lang="en-US" sz="1400"/>
        </a:p>
      </dgm:t>
    </dgm:pt>
    <dgm:pt modelId="{DAB3FB85-03DF-4A92-A513-DF7176948454}" type="sibTrans" cxnId="{922B27CA-FC42-4D14-A06F-9D4CEA331F1D}">
      <dgm:prSet/>
      <dgm:spPr/>
      <dgm:t>
        <a:bodyPr/>
        <a:lstStyle/>
        <a:p>
          <a:endParaRPr lang="en-US" sz="1400"/>
        </a:p>
      </dgm:t>
    </dgm:pt>
    <dgm:pt modelId="{F20FA74F-B91B-4F12-AECB-E921022E2F19}">
      <dgm:prSet custT="1"/>
      <dgm:spPr/>
      <dgm: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Methodology:</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The study was a double-blind, sham-controlled design.</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Participants performed phantom hand movements during the stimulation.</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Functional neuroimaging (fMRI) was used to assess brain activity before, during, and after stimulation.</a:t>
          </a:r>
        </a:p>
      </dgm:t>
    </dgm:pt>
    <dgm:pt modelId="{B849E358-7B31-4BD4-A928-C7AC6BFBFF43}" type="parTrans" cxnId="{05D40B20-7A17-44D2-AB25-F34530565156}">
      <dgm:prSet/>
      <dgm:spPr/>
      <dgm:t>
        <a:bodyPr/>
        <a:lstStyle/>
        <a:p>
          <a:endParaRPr lang="en-US"/>
        </a:p>
      </dgm:t>
    </dgm:pt>
    <dgm:pt modelId="{0F5B717F-9ABD-4F7C-AD6E-E19827FDF6E1}" type="sibTrans" cxnId="{05D40B20-7A17-44D2-AB25-F34530565156}">
      <dgm:prSet/>
      <dgm:spPr/>
      <dgm:t>
        <a:bodyPr/>
        <a:lstStyle/>
        <a:p>
          <a:endParaRPr lang="en-US"/>
        </a:p>
      </dgm:t>
    </dgm:pt>
    <dgm:pt modelId="{DEA56C45-E79F-44D0-B161-8D0F8E06828C}">
      <dgm:prSet custT="1"/>
      <dgm:spPr/>
      <dgm: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Downregulation of activity in the sensorimotor cortex (missing hand area) was </a:t>
          </a:r>
          <a:r>
            <a:rPr lang="en-US" sz="1400" b="1" kern="1200" dirty="0">
              <a:solidFill>
                <a:prstClr val="black">
                  <a:hueOff val="0"/>
                  <a:satOff val="0"/>
                  <a:lumOff val="0"/>
                  <a:alphaOff val="0"/>
                </a:prstClr>
              </a:solidFill>
              <a:latin typeface="Gill Sans MT" panose="020B0502020104020203"/>
              <a:ea typeface="+mn-ea"/>
              <a:cs typeface="+mn-cs"/>
            </a:rPr>
            <a:t>strongly linked to PLP relief.</a:t>
          </a:r>
          <a:r>
            <a:rPr lang="en-US" sz="1400" b="0" kern="1200" dirty="0">
              <a:solidFill>
                <a:prstClr val="black">
                  <a:hueOff val="0"/>
                  <a:satOff val="0"/>
                  <a:lumOff val="0"/>
                  <a:alphaOff val="0"/>
                </a:prstClr>
              </a:solidFill>
              <a:latin typeface="Gill Sans MT" panose="020B0502020104020203"/>
              <a:ea typeface="+mn-ea"/>
              <a:cs typeface="+mn-cs"/>
            </a:rPr>
            <a:t>
</a:t>
          </a:r>
          <a:r>
            <a:rPr lang="en-US" sz="1400" b="1" kern="1200" dirty="0">
              <a:solidFill>
                <a:prstClr val="black">
                  <a:hueOff val="0"/>
                  <a:satOff val="0"/>
                  <a:lumOff val="0"/>
                  <a:alphaOff val="0"/>
                </a:prstClr>
              </a:solidFill>
              <a:latin typeface="Gill Sans MT" panose="020B0502020104020203"/>
              <a:ea typeface="+mn-ea"/>
              <a:cs typeface="+mn-cs"/>
            </a:rPr>
            <a:t>Increased recruitment</a:t>
          </a:r>
          <a:r>
            <a:rPr lang="en-US" sz="1400" b="0" kern="1200" dirty="0">
              <a:solidFill>
                <a:prstClr val="black">
                  <a:hueOff val="0"/>
                  <a:satOff val="0"/>
                  <a:lumOff val="0"/>
                  <a:alphaOff val="0"/>
                </a:prstClr>
              </a:solidFill>
              <a:latin typeface="Gill Sans MT" panose="020B0502020104020203"/>
              <a:ea typeface="+mn-ea"/>
              <a:cs typeface="+mn-cs"/>
            </a:rPr>
            <a:t> of the mid and posterior insula during stimulation </a:t>
          </a:r>
          <a:r>
            <a:rPr lang="en-US" sz="1400" b="1" kern="1200" dirty="0">
              <a:solidFill>
                <a:prstClr val="black">
                  <a:hueOff val="0"/>
                  <a:satOff val="0"/>
                  <a:lumOff val="0"/>
                  <a:alphaOff val="0"/>
                </a:prstClr>
              </a:solidFill>
              <a:latin typeface="Gill Sans MT" panose="020B0502020104020203"/>
              <a:ea typeface="+mn-ea"/>
              <a:cs typeface="+mn-cs"/>
            </a:rPr>
            <a:t>predicted greater pain reduction.</a:t>
          </a:r>
          <a:r>
            <a:rPr lang="en-US" sz="1400" b="0" kern="1200" dirty="0">
              <a:solidFill>
                <a:prstClr val="black">
                  <a:hueOff val="0"/>
                  <a:satOff val="0"/>
                  <a:lumOff val="0"/>
                  <a:alphaOff val="0"/>
                </a:prstClr>
              </a:solidFill>
              <a:latin typeface="Gill Sans MT" panose="020B0502020104020203"/>
              <a:ea typeface="+mn-ea"/>
              <a:cs typeface="+mn-cs"/>
            </a:rPr>
            <a:t>
These brain regions play a key role in modulating pain. Findings suggest these mechanisms can be harnessed for </a:t>
          </a:r>
          <a:r>
            <a:rPr lang="en-US" sz="1400" b="1" kern="1200" dirty="0">
              <a:solidFill>
                <a:prstClr val="black">
                  <a:hueOff val="0"/>
                  <a:satOff val="0"/>
                  <a:lumOff val="0"/>
                  <a:alphaOff val="0"/>
                </a:prstClr>
              </a:solidFill>
              <a:latin typeface="Gill Sans MT" panose="020B0502020104020203"/>
              <a:ea typeface="+mn-ea"/>
              <a:cs typeface="+mn-cs"/>
            </a:rPr>
            <a:t>longer-term relief.</a:t>
          </a:r>
          <a:r>
            <a:rPr lang="en-US" sz="1400" b="0" kern="1200" dirty="0">
              <a:solidFill>
                <a:prstClr val="black">
                  <a:hueOff val="0"/>
                  <a:satOff val="0"/>
                  <a:lumOff val="0"/>
                  <a:alphaOff val="0"/>
                </a:prstClr>
              </a:solidFill>
              <a:latin typeface="Gill Sans MT" panose="020B0502020104020203"/>
              <a:ea typeface="+mn-ea"/>
              <a:cs typeface="+mn-cs"/>
            </a:rPr>
            <a:t>
Potential for personalized neurofeedback and brain stimulation treatments for PLP and related neuropathic pain conditions.</a:t>
          </a:r>
        </a:p>
      </dgm:t>
    </dgm:pt>
    <dgm:pt modelId="{4638420F-8D07-48BD-830E-D1D265338580}" type="parTrans" cxnId="{C3E9F488-EC7B-4945-9D15-76371A566CBB}">
      <dgm:prSet/>
      <dgm:spPr/>
      <dgm:t>
        <a:bodyPr/>
        <a:lstStyle/>
        <a:p>
          <a:endParaRPr lang="en-US"/>
        </a:p>
      </dgm:t>
    </dgm:pt>
    <dgm:pt modelId="{9E8F4BAD-E322-4064-ACF3-51462419D5FA}" type="sibTrans" cxnId="{C3E9F488-EC7B-4945-9D15-76371A566CBB}">
      <dgm:prSet/>
      <dgm:spPr/>
      <dgm:t>
        <a:bodyPr/>
        <a:lstStyle/>
        <a:p>
          <a:endParaRPr lang="en-US"/>
        </a:p>
      </dgm:t>
    </dgm:pt>
    <dgm:pt modelId="{A3BED7D1-4D54-435E-8762-C3AFF8494E18}" type="pres">
      <dgm:prSet presAssocID="{A9A72E6E-AA61-485E-AEBE-D7EAC89E0CB6}" presName="vert0" presStyleCnt="0">
        <dgm:presLayoutVars>
          <dgm:dir/>
          <dgm:animOne val="branch"/>
          <dgm:animLvl val="lvl"/>
        </dgm:presLayoutVars>
      </dgm:prSet>
      <dgm:spPr/>
    </dgm:pt>
    <dgm:pt modelId="{4F2A0ACF-1C6E-4644-AAE4-0AA681271B9C}" type="pres">
      <dgm:prSet presAssocID="{2D8A30D3-C133-4D1A-B410-AE6718BC2F4F}" presName="thickLine" presStyleLbl="alignNode1" presStyleIdx="0" presStyleCnt="3"/>
      <dgm:spPr/>
    </dgm:pt>
    <dgm:pt modelId="{D475F3A8-A4EB-4DC9-AB99-3969FCD075DD}" type="pres">
      <dgm:prSet presAssocID="{2D8A30D3-C133-4D1A-B410-AE6718BC2F4F}" presName="horz1" presStyleCnt="0"/>
      <dgm:spPr/>
    </dgm:pt>
    <dgm:pt modelId="{8EF7751F-1F0E-429A-A1E5-AEC611EFA25D}" type="pres">
      <dgm:prSet presAssocID="{2D8A30D3-C133-4D1A-B410-AE6718BC2F4F}" presName="tx1" presStyleLbl="revTx" presStyleIdx="0" presStyleCnt="3" custScaleY="36845"/>
      <dgm:spPr/>
    </dgm:pt>
    <dgm:pt modelId="{73F205FF-1C91-40C2-822D-F565903142B7}" type="pres">
      <dgm:prSet presAssocID="{2D8A30D3-C133-4D1A-B410-AE6718BC2F4F}" presName="vert1" presStyleCnt="0"/>
      <dgm:spPr/>
    </dgm:pt>
    <dgm:pt modelId="{E23EE182-C89B-4030-B8DC-FC7D30ADCE4D}" type="pres">
      <dgm:prSet presAssocID="{F20FA74F-B91B-4F12-AECB-E921022E2F19}" presName="thickLine" presStyleLbl="alignNode1" presStyleIdx="1" presStyleCnt="3"/>
      <dgm:spPr/>
    </dgm:pt>
    <dgm:pt modelId="{61D741EB-579E-46E4-B950-FD9EEDB8A378}" type="pres">
      <dgm:prSet presAssocID="{F20FA74F-B91B-4F12-AECB-E921022E2F19}" presName="horz1" presStyleCnt="0"/>
      <dgm:spPr/>
    </dgm:pt>
    <dgm:pt modelId="{FDEDD4A5-EF88-4787-9CF2-9D04C8818746}" type="pres">
      <dgm:prSet presAssocID="{F20FA74F-B91B-4F12-AECB-E921022E2F19}" presName="tx1" presStyleLbl="revTx" presStyleIdx="1" presStyleCnt="3" custScaleY="50896"/>
      <dgm:spPr/>
    </dgm:pt>
    <dgm:pt modelId="{D046770B-EBCE-4982-AFBE-2C8C6ADC6251}" type="pres">
      <dgm:prSet presAssocID="{F20FA74F-B91B-4F12-AECB-E921022E2F19}" presName="vert1" presStyleCnt="0"/>
      <dgm:spPr/>
    </dgm:pt>
    <dgm:pt modelId="{D0A78F99-B19C-4DFD-83FB-EE9A8DCFBACF}" type="pres">
      <dgm:prSet presAssocID="{DEA56C45-E79F-44D0-B161-8D0F8E06828C}" presName="thickLine" presStyleLbl="alignNode1" presStyleIdx="2" presStyleCnt="3"/>
      <dgm:spPr/>
    </dgm:pt>
    <dgm:pt modelId="{FD2B0708-1009-45B8-ABC7-80618CF33878}" type="pres">
      <dgm:prSet presAssocID="{DEA56C45-E79F-44D0-B161-8D0F8E06828C}" presName="horz1" presStyleCnt="0"/>
      <dgm:spPr/>
    </dgm:pt>
    <dgm:pt modelId="{57A2D398-661B-4064-B1D7-397FB7E269A1}" type="pres">
      <dgm:prSet presAssocID="{DEA56C45-E79F-44D0-B161-8D0F8E06828C}" presName="tx1" presStyleLbl="revTx" presStyleIdx="2" presStyleCnt="3"/>
      <dgm:spPr/>
    </dgm:pt>
    <dgm:pt modelId="{816B2C07-1568-413B-9A62-4909ED748E85}" type="pres">
      <dgm:prSet presAssocID="{DEA56C45-E79F-44D0-B161-8D0F8E06828C}" presName="vert1" presStyleCnt="0"/>
      <dgm:spPr/>
    </dgm:pt>
  </dgm:ptLst>
  <dgm:cxnLst>
    <dgm:cxn modelId="{0DA5BE04-9D2C-4815-BD56-F81FC3328E7E}" type="presOf" srcId="{F20FA74F-B91B-4F12-AECB-E921022E2F19}" destId="{FDEDD4A5-EF88-4787-9CF2-9D04C8818746}" srcOrd="0" destOrd="0" presId="urn:microsoft.com/office/officeart/2008/layout/LinedList"/>
    <dgm:cxn modelId="{05D40B20-7A17-44D2-AB25-F34530565156}" srcId="{A9A72E6E-AA61-485E-AEBE-D7EAC89E0CB6}" destId="{F20FA74F-B91B-4F12-AECB-E921022E2F19}" srcOrd="1" destOrd="0" parTransId="{B849E358-7B31-4BD4-A928-C7AC6BFBFF43}" sibTransId="{0F5B717F-9ABD-4F7C-AD6E-E19827FDF6E1}"/>
    <dgm:cxn modelId="{C3E9F488-EC7B-4945-9D15-76371A566CBB}" srcId="{A9A72E6E-AA61-485E-AEBE-D7EAC89E0CB6}" destId="{DEA56C45-E79F-44D0-B161-8D0F8E06828C}" srcOrd="2" destOrd="0" parTransId="{4638420F-8D07-48BD-830E-D1D265338580}" sibTransId="{9E8F4BAD-E322-4064-ACF3-51462419D5FA}"/>
    <dgm:cxn modelId="{2FDF89B3-ED8B-4776-8691-BB4355C3E05C}" type="presOf" srcId="{2D8A30D3-C133-4D1A-B410-AE6718BC2F4F}" destId="{8EF7751F-1F0E-429A-A1E5-AEC611EFA25D}" srcOrd="0" destOrd="0" presId="urn:microsoft.com/office/officeart/2008/layout/LinedList"/>
    <dgm:cxn modelId="{922B27CA-FC42-4D14-A06F-9D4CEA331F1D}" srcId="{A9A72E6E-AA61-485E-AEBE-D7EAC89E0CB6}" destId="{2D8A30D3-C133-4D1A-B410-AE6718BC2F4F}" srcOrd="0" destOrd="0" parTransId="{FD5817D7-9F59-4D45-9622-8E5A5B490EA7}" sibTransId="{DAB3FB85-03DF-4A92-A513-DF7176948454}"/>
    <dgm:cxn modelId="{81891CD0-FE81-4094-AF8E-310F797C5B84}" type="presOf" srcId="{DEA56C45-E79F-44D0-B161-8D0F8E06828C}" destId="{57A2D398-661B-4064-B1D7-397FB7E269A1}" srcOrd="0" destOrd="0" presId="urn:microsoft.com/office/officeart/2008/layout/LinedList"/>
    <dgm:cxn modelId="{1DE523E0-1876-4E68-B6BE-1FDF63C165BC}" type="presOf" srcId="{A9A72E6E-AA61-485E-AEBE-D7EAC89E0CB6}" destId="{A3BED7D1-4D54-435E-8762-C3AFF8494E18}" srcOrd="0" destOrd="0" presId="urn:microsoft.com/office/officeart/2008/layout/LinedList"/>
    <dgm:cxn modelId="{31B3EEC3-E73D-4B01-9F3D-4BBADEE3A930}" type="presParOf" srcId="{A3BED7D1-4D54-435E-8762-C3AFF8494E18}" destId="{4F2A0ACF-1C6E-4644-AAE4-0AA681271B9C}" srcOrd="0" destOrd="0" presId="urn:microsoft.com/office/officeart/2008/layout/LinedList"/>
    <dgm:cxn modelId="{0241BA7C-BA41-40EB-BBD6-5D9DFECC2105}" type="presParOf" srcId="{A3BED7D1-4D54-435E-8762-C3AFF8494E18}" destId="{D475F3A8-A4EB-4DC9-AB99-3969FCD075DD}" srcOrd="1" destOrd="0" presId="urn:microsoft.com/office/officeart/2008/layout/LinedList"/>
    <dgm:cxn modelId="{1ECA967F-99E5-444A-B5AC-0DF2E7A54E41}" type="presParOf" srcId="{D475F3A8-A4EB-4DC9-AB99-3969FCD075DD}" destId="{8EF7751F-1F0E-429A-A1E5-AEC611EFA25D}" srcOrd="0" destOrd="0" presId="urn:microsoft.com/office/officeart/2008/layout/LinedList"/>
    <dgm:cxn modelId="{CF3FD102-0120-4294-B937-1D934C205AC6}" type="presParOf" srcId="{D475F3A8-A4EB-4DC9-AB99-3969FCD075DD}" destId="{73F205FF-1C91-40C2-822D-F565903142B7}" srcOrd="1" destOrd="0" presId="urn:microsoft.com/office/officeart/2008/layout/LinedList"/>
    <dgm:cxn modelId="{C88AA61C-5D1E-4505-B771-2083D341ECB0}" type="presParOf" srcId="{A3BED7D1-4D54-435E-8762-C3AFF8494E18}" destId="{E23EE182-C89B-4030-B8DC-FC7D30ADCE4D}" srcOrd="2" destOrd="0" presId="urn:microsoft.com/office/officeart/2008/layout/LinedList"/>
    <dgm:cxn modelId="{C184905D-E155-4FC6-95DB-439836929136}" type="presParOf" srcId="{A3BED7D1-4D54-435E-8762-C3AFF8494E18}" destId="{61D741EB-579E-46E4-B950-FD9EEDB8A378}" srcOrd="3" destOrd="0" presId="urn:microsoft.com/office/officeart/2008/layout/LinedList"/>
    <dgm:cxn modelId="{9BB71280-ACE0-445A-A506-C1D70FA4CD73}" type="presParOf" srcId="{61D741EB-579E-46E4-B950-FD9EEDB8A378}" destId="{FDEDD4A5-EF88-4787-9CF2-9D04C8818746}" srcOrd="0" destOrd="0" presId="urn:microsoft.com/office/officeart/2008/layout/LinedList"/>
    <dgm:cxn modelId="{C408F3B8-26E4-48FC-9110-705CEFDF42DC}" type="presParOf" srcId="{61D741EB-579E-46E4-B950-FD9EEDB8A378}" destId="{D046770B-EBCE-4982-AFBE-2C8C6ADC6251}" srcOrd="1" destOrd="0" presId="urn:microsoft.com/office/officeart/2008/layout/LinedList"/>
    <dgm:cxn modelId="{6DA85024-C19D-4034-96EC-5B46EDAE11E5}" type="presParOf" srcId="{A3BED7D1-4D54-435E-8762-C3AFF8494E18}" destId="{D0A78F99-B19C-4DFD-83FB-EE9A8DCFBACF}" srcOrd="4" destOrd="0" presId="urn:microsoft.com/office/officeart/2008/layout/LinedList"/>
    <dgm:cxn modelId="{E6DCA149-11FF-425E-BF51-DF5347BCB563}" type="presParOf" srcId="{A3BED7D1-4D54-435E-8762-C3AFF8494E18}" destId="{FD2B0708-1009-45B8-ABC7-80618CF33878}" srcOrd="5" destOrd="0" presId="urn:microsoft.com/office/officeart/2008/layout/LinedList"/>
    <dgm:cxn modelId="{F2254960-44E6-4939-BCEA-D3355F02D870}" type="presParOf" srcId="{FD2B0708-1009-45B8-ABC7-80618CF33878}" destId="{57A2D398-661B-4064-B1D7-397FB7E269A1}" srcOrd="0" destOrd="0" presId="urn:microsoft.com/office/officeart/2008/layout/LinedList"/>
    <dgm:cxn modelId="{1C3EB9B2-C41B-4508-BA74-95DCD1B6355E}" type="presParOf" srcId="{FD2B0708-1009-45B8-ABC7-80618CF33878}" destId="{816B2C07-1568-413B-9A62-4909ED748E85}" srcOrd="1" destOrd="0" presId="urn:microsoft.com/office/officeart/2008/layout/Line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150139-A48D-4427-8A95-31AE6790564B}">
      <dsp:nvSpPr>
        <dsp:cNvPr id="0" name=""/>
        <dsp:cNvSpPr/>
      </dsp:nvSpPr>
      <dsp:spPr>
        <a:xfrm>
          <a:off x="0" y="0"/>
          <a:ext cx="10918461"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364546-E771-42CD-897A-8D7FC3CCDC70}">
      <dsp:nvSpPr>
        <dsp:cNvPr id="0" name=""/>
        <dsp:cNvSpPr/>
      </dsp:nvSpPr>
      <dsp:spPr>
        <a:xfrm>
          <a:off x="0" y="0"/>
          <a:ext cx="10918461" cy="13971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kumimoji="0" lang="en-US" altLang="en-US" sz="1400" b="0" i="0" u="none" strike="noStrike" kern="1200" cap="none" normalizeH="0" baseline="0" dirty="0">
              <a:ln/>
              <a:effectLst/>
              <a:latin typeface="Arial" panose="020B0604020202020204" pitchFamily="34" charset="0"/>
              <a:cs typeface="Arial" panose="020B0604020202020204" pitchFamily="34" charset="0"/>
            </a:rPr>
            <a:t>In Israel, </a:t>
          </a:r>
          <a:r>
            <a:rPr kumimoji="0" lang="en-US" altLang="en-US" sz="1400" b="1" i="0" u="none" strike="noStrike" kern="1200" cap="none" normalizeH="0" baseline="0" dirty="0">
              <a:ln/>
              <a:effectLst/>
              <a:latin typeface="Arial" panose="020B0604020202020204" pitchFamily="34" charset="0"/>
              <a:cs typeface="Arial" panose="020B0604020202020204" pitchFamily="34" charset="0"/>
            </a:rPr>
            <a:t>for those purchasing a prosthesis through the Ministry of Health </a:t>
          </a:r>
          <a:r>
            <a:rPr kumimoji="0" lang="en-US" altLang="en-US" sz="1400" b="0" i="0" u="none" strike="noStrike" kern="1200" cap="none" normalizeH="0" baseline="0" dirty="0">
              <a:ln/>
              <a:effectLst/>
              <a:latin typeface="Arial" panose="020B0604020202020204" pitchFamily="34" charset="0"/>
              <a:cs typeface="Arial" panose="020B0604020202020204" pitchFamily="34" charset="0"/>
            </a:rPr>
            <a:t>(in cases of illness or accident, not for military or terror-related injuries), a co-payment of up to 25% of the cost is required, based on socioeconomic status.</a:t>
          </a:r>
          <a:endParaRPr kumimoji="0" lang="en-US" altLang="en-US" sz="1400" b="0" i="0" u="none" strike="noStrike" kern="1200" cap="none" normalizeH="0" baseline="0" dirty="0">
            <a:ln/>
            <a:effectLst/>
            <a:latin typeface="Arial" panose="020B0604020202020204" pitchFamily="34" charset="0"/>
          </a:endParaRPr>
        </a:p>
      </dsp:txBody>
      <dsp:txXfrm>
        <a:off x="0" y="0"/>
        <a:ext cx="10918461" cy="139718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2A0ACF-1C6E-4644-AAE4-0AA681271B9C}">
      <dsp:nvSpPr>
        <dsp:cNvPr id="0" name=""/>
        <dsp:cNvSpPr/>
      </dsp:nvSpPr>
      <dsp:spPr>
        <a:xfrm>
          <a:off x="0" y="588"/>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F7751F-1F0E-429A-A1E5-AEC611EFA25D}">
      <dsp:nvSpPr>
        <dsp:cNvPr id="0" name=""/>
        <dsp:cNvSpPr/>
      </dsp:nvSpPr>
      <dsp:spPr>
        <a:xfrm>
          <a:off x="0" y="588"/>
          <a:ext cx="3714749" cy="10825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 Neurofeedback involves monitoring brain activity and providing real-time feedback, enabling individuals to modulate their neural patterns.</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EEG captures electrical activity in the brain but is complex.</a:t>
          </a:r>
        </a:p>
      </dsp:txBody>
      <dsp:txXfrm>
        <a:off x="0" y="588"/>
        <a:ext cx="3714749" cy="1082505"/>
      </dsp:txXfrm>
    </dsp:sp>
    <dsp:sp modelId="{EC5DFAE0-E2C4-4A63-B81B-838011CAB2BC}">
      <dsp:nvSpPr>
        <dsp:cNvPr id="0" name=""/>
        <dsp:cNvSpPr/>
      </dsp:nvSpPr>
      <dsp:spPr>
        <a:xfrm>
          <a:off x="0" y="1083093"/>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F9DA82-629F-46EE-831B-72E05961706C}">
      <dsp:nvSpPr>
        <dsp:cNvPr id="0" name=""/>
        <dsp:cNvSpPr/>
      </dsp:nvSpPr>
      <dsp:spPr>
        <a:xfrm>
          <a:off x="0" y="1083093"/>
          <a:ext cx="3714749" cy="1112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That’s why we Should Transform EEG data into a frequency domain to reveal hidden patterns using Wavelet Transform Techniques</a:t>
          </a:r>
        </a:p>
      </dsp:txBody>
      <dsp:txXfrm>
        <a:off x="0" y="1083093"/>
        <a:ext cx="3714749" cy="1112296"/>
      </dsp:txXfrm>
    </dsp:sp>
    <dsp:sp modelId="{5B8F94E9-EB67-476A-A3CD-E7D0393DEDAA}">
      <dsp:nvSpPr>
        <dsp:cNvPr id="0" name=""/>
        <dsp:cNvSpPr/>
      </dsp:nvSpPr>
      <dsp:spPr>
        <a:xfrm>
          <a:off x="0" y="2195389"/>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2DCF588-91D8-4ED0-9B08-94BF13F369C3}">
      <dsp:nvSpPr>
        <dsp:cNvPr id="0" name=""/>
        <dsp:cNvSpPr/>
      </dsp:nvSpPr>
      <dsp:spPr>
        <a:xfrm>
          <a:off x="0" y="2195389"/>
          <a:ext cx="3714749" cy="29379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b="1" kern="1200" dirty="0">
              <a:solidFill>
                <a:prstClr val="black">
                  <a:hueOff val="0"/>
                  <a:satOff val="0"/>
                  <a:lumOff val="0"/>
                  <a:alphaOff val="0"/>
                </a:prstClr>
              </a:solidFill>
              <a:latin typeface="Gill Sans MT" panose="020B0502020104020203"/>
              <a:ea typeface="+mn-ea"/>
              <a:cs typeface="+mn-cs"/>
            </a:rPr>
            <a:t>Approach:</a:t>
          </a:r>
          <a:r>
            <a:rPr lang="en-US" sz="1400" b="0" kern="1200" dirty="0">
              <a:solidFill>
                <a:prstClr val="black">
                  <a:hueOff val="0"/>
                  <a:satOff val="0"/>
                  <a:lumOff val="0"/>
                  <a:alphaOff val="0"/>
                </a:prstClr>
              </a:solidFill>
              <a:latin typeface="Gill Sans MT" panose="020B0502020104020203"/>
              <a:ea typeface="+mn-ea"/>
              <a:cs typeface="+mn-cs"/>
            </a:rPr>
            <a:t> </a:t>
          </a:r>
          <a:br>
            <a:rPr lang="en-US" sz="1400" b="0" kern="1200" dirty="0">
              <a:solidFill>
                <a:prstClr val="black">
                  <a:hueOff val="0"/>
                  <a:satOff val="0"/>
                  <a:lumOff val="0"/>
                  <a:alphaOff val="0"/>
                </a:prstClr>
              </a:solidFill>
              <a:latin typeface="Gill Sans MT" panose="020B0502020104020203"/>
              <a:ea typeface="+mn-ea"/>
              <a:cs typeface="+mn-cs"/>
            </a:rPr>
          </a:br>
          <a:r>
            <a:rPr lang="en-US" sz="1400" b="1" kern="1200" dirty="0">
              <a:solidFill>
                <a:prstClr val="black">
                  <a:hueOff val="0"/>
                  <a:satOff val="0"/>
                  <a:lumOff val="0"/>
                  <a:alphaOff val="0"/>
                </a:prstClr>
              </a:solidFill>
              <a:latin typeface="Gill Sans MT" panose="020B0502020104020203"/>
              <a:ea typeface="+mn-ea"/>
              <a:cs typeface="+mn-cs"/>
            </a:rPr>
            <a:t>Feature Extraction:</a:t>
          </a:r>
          <a:r>
            <a:rPr lang="en-US" sz="1400" b="0" kern="1200" dirty="0">
              <a:solidFill>
                <a:prstClr val="black">
                  <a:hueOff val="0"/>
                  <a:satOff val="0"/>
                  <a:lumOff val="0"/>
                  <a:alphaOff val="0"/>
                </a:prstClr>
              </a:solidFill>
              <a:latin typeface="Gill Sans MT" panose="020B0502020104020203"/>
              <a:ea typeface="+mn-ea"/>
              <a:cs typeface="+mn-cs"/>
            </a:rPr>
            <a:t> Identify frequency bands (e.g., alpha, beta waves) linked to pain.
</a:t>
          </a:r>
          <a:r>
            <a:rPr lang="en-US" sz="1400" b="1" kern="1200" dirty="0">
              <a:solidFill>
                <a:prstClr val="black">
                  <a:hueOff val="0"/>
                  <a:satOff val="0"/>
                  <a:lumOff val="0"/>
                  <a:alphaOff val="0"/>
                </a:prstClr>
              </a:solidFill>
              <a:latin typeface="Gill Sans MT" panose="020B0502020104020203"/>
              <a:ea typeface="+mn-ea"/>
              <a:cs typeface="+mn-cs"/>
            </a:rPr>
            <a:t>Model Development</a:t>
          </a:r>
          <a:r>
            <a:rPr lang="en-US" sz="1400" b="0" kern="1200" dirty="0">
              <a:solidFill>
                <a:prstClr val="black">
                  <a:hueOff val="0"/>
                  <a:satOff val="0"/>
                  <a:lumOff val="0"/>
                  <a:alphaOff val="0"/>
                </a:prstClr>
              </a:solidFill>
              <a:latin typeface="Gill Sans MT" panose="020B0502020104020203"/>
              <a:ea typeface="+mn-ea"/>
              <a:cs typeface="+mn-cs"/>
            </a:rPr>
            <a:t>: Use algorithms like Recurrent Neural Networks (RNNs) or Long Short-Term Memory (LSTM) networks to model temporal dependencies.
</a:t>
          </a:r>
          <a:r>
            <a:rPr lang="en-US" sz="1400" b="1" kern="1200" dirty="0">
              <a:solidFill>
                <a:prstClr val="black">
                  <a:hueOff val="0"/>
                  <a:satOff val="0"/>
                  <a:lumOff val="0"/>
                  <a:alphaOff val="0"/>
                </a:prstClr>
              </a:solidFill>
              <a:latin typeface="Gill Sans MT" panose="020B0502020104020203"/>
              <a:ea typeface="+mn-ea"/>
              <a:cs typeface="+mn-cs"/>
            </a:rPr>
            <a:t>Training:</a:t>
          </a:r>
          <a:r>
            <a:rPr lang="en-US" sz="1400" b="0" kern="1200" dirty="0">
              <a:solidFill>
                <a:prstClr val="black">
                  <a:hueOff val="0"/>
                  <a:satOff val="0"/>
                  <a:lumOff val="0"/>
                  <a:alphaOff val="0"/>
                </a:prstClr>
              </a:solidFill>
              <a:latin typeface="Gill Sans MT" panose="020B0502020104020203"/>
              <a:ea typeface="+mn-ea"/>
              <a:cs typeface="+mn-cs"/>
            </a:rPr>
            <a:t> Train models on labeled data (pain vs. no pain states with time series split).
</a:t>
          </a:r>
          <a:r>
            <a:rPr lang="en-US" sz="1400" b="1" kern="1200" dirty="0">
              <a:solidFill>
                <a:prstClr val="black">
                  <a:hueOff val="0"/>
                  <a:satOff val="0"/>
                  <a:lumOff val="0"/>
                  <a:alphaOff val="0"/>
                </a:prstClr>
              </a:solidFill>
              <a:latin typeface="Gill Sans MT" panose="020B0502020104020203"/>
              <a:ea typeface="+mn-ea"/>
              <a:cs typeface="+mn-cs"/>
            </a:rPr>
            <a:t>Real-Time Analysis</a:t>
          </a:r>
          <a:r>
            <a:rPr lang="en-US" sz="1400" b="0" kern="1200" dirty="0">
              <a:solidFill>
                <a:prstClr val="black">
                  <a:hueOff val="0"/>
                  <a:satOff val="0"/>
                  <a:lumOff val="0"/>
                  <a:alphaOff val="0"/>
                </a:prstClr>
              </a:solidFill>
              <a:latin typeface="Gill Sans MT" panose="020B0502020104020203"/>
              <a:ea typeface="+mn-ea"/>
              <a:cs typeface="+mn-cs"/>
            </a:rPr>
            <a:t>: Implement models that can process data in real-time for immediate feedback.</a:t>
          </a:r>
        </a:p>
      </dsp:txBody>
      <dsp:txXfrm>
        <a:off x="0" y="2195389"/>
        <a:ext cx="3714749" cy="293799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72FAA2-EA6D-45C2-A5B9-05DD45271940}">
      <dsp:nvSpPr>
        <dsp:cNvPr id="0" name=""/>
        <dsp:cNvSpPr/>
      </dsp:nvSpPr>
      <dsp:spPr>
        <a:xfrm>
          <a:off x="0" y="2506"/>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5B5FE0-0DFD-4CA3-A926-0989DB603644}">
      <dsp:nvSpPr>
        <dsp:cNvPr id="0" name=""/>
        <dsp:cNvSpPr/>
      </dsp:nvSpPr>
      <dsp:spPr>
        <a:xfrm>
          <a:off x="0" y="2506"/>
          <a:ext cx="3714749" cy="17096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ClrTx/>
            <a:buSzPts val="1800"/>
            <a:buFont typeface="Arial" panose="020B0604020202020204" pitchFamily="34" charset="0"/>
            <a:buNone/>
          </a:pPr>
          <a:r>
            <a:rPr lang="en-US" sz="1900" b="1" i="0" kern="1200" baseline="0" dirty="0" err="1"/>
            <a:t>MindMaze</a:t>
          </a:r>
          <a:r>
            <a:rPr lang="en-US" sz="1900" b="0" i="0" kern="1200" baseline="0" dirty="0"/>
            <a:t>: A Swiss company that developed "</a:t>
          </a:r>
          <a:r>
            <a:rPr lang="en-US" sz="1900" b="0" i="0" kern="1200" baseline="0" dirty="0" err="1"/>
            <a:t>MindMotion</a:t>
          </a:r>
          <a:r>
            <a:rPr lang="en-US" sz="1900" b="0" i="0" kern="1200" baseline="0" dirty="0"/>
            <a:t>," a virtual reality neurofeedback system for stroke rehabilitation, which could be adapted for PLP.</a:t>
          </a:r>
          <a:endParaRPr lang="en-US" sz="1900" kern="1200" dirty="0"/>
        </a:p>
      </dsp:txBody>
      <dsp:txXfrm>
        <a:off x="0" y="2506"/>
        <a:ext cx="3714749" cy="1709653"/>
      </dsp:txXfrm>
    </dsp:sp>
    <dsp:sp modelId="{B4DAB312-7093-4764-A526-C4DA80DED44F}">
      <dsp:nvSpPr>
        <dsp:cNvPr id="0" name=""/>
        <dsp:cNvSpPr/>
      </dsp:nvSpPr>
      <dsp:spPr>
        <a:xfrm>
          <a:off x="0" y="1712160"/>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5CD2F91-C82F-4DED-96AC-E9CB2AB9F96E}">
      <dsp:nvSpPr>
        <dsp:cNvPr id="0" name=""/>
        <dsp:cNvSpPr/>
      </dsp:nvSpPr>
      <dsp:spPr>
        <a:xfrm>
          <a:off x="0" y="1712160"/>
          <a:ext cx="3714749" cy="17096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baseline="0" dirty="0"/>
            <a:t>Neurotherapy Solutions ltd</a:t>
          </a:r>
          <a:r>
            <a:rPr lang="en-US" sz="1900" b="0" i="0" kern="1200" baseline="0" dirty="0"/>
            <a:t>: Provides neurofeedback therapy for chronic pain management in the U.S.</a:t>
          </a:r>
          <a:endParaRPr lang="en-US" sz="1900" kern="1200" dirty="0"/>
        </a:p>
      </dsp:txBody>
      <dsp:txXfrm>
        <a:off x="0" y="1712160"/>
        <a:ext cx="3714749" cy="1709653"/>
      </dsp:txXfrm>
    </dsp:sp>
    <dsp:sp modelId="{0B1C9527-C551-4D0C-9DF8-6A513DE15186}">
      <dsp:nvSpPr>
        <dsp:cNvPr id="0" name=""/>
        <dsp:cNvSpPr/>
      </dsp:nvSpPr>
      <dsp:spPr>
        <a:xfrm>
          <a:off x="0" y="3421814"/>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69AD8D-1259-4988-AF22-2CD3657A59C4}">
      <dsp:nvSpPr>
        <dsp:cNvPr id="0" name=""/>
        <dsp:cNvSpPr/>
      </dsp:nvSpPr>
      <dsp:spPr>
        <a:xfrm>
          <a:off x="0" y="3421814"/>
          <a:ext cx="3714749" cy="170965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2390" tIns="72390" rIns="72390" bIns="72390" numCol="1" spcCol="1270" anchor="t" anchorCtr="0">
          <a:noAutofit/>
        </a:bodyPr>
        <a:lstStyle/>
        <a:p>
          <a:pPr marL="0" lvl="0" indent="0" algn="l" defTabSz="844550">
            <a:lnSpc>
              <a:spcPct val="90000"/>
            </a:lnSpc>
            <a:spcBef>
              <a:spcPct val="0"/>
            </a:spcBef>
            <a:spcAft>
              <a:spcPct val="35000"/>
            </a:spcAft>
            <a:buNone/>
          </a:pPr>
          <a:r>
            <a:rPr lang="en-US" sz="1900" b="1" i="0" kern="1200" baseline="0" dirty="0" err="1"/>
            <a:t>MyndPlay</a:t>
          </a:r>
          <a:r>
            <a:rPr lang="en-US" sz="1900" b="0" i="0" kern="1200" baseline="0" dirty="0"/>
            <a:t>: UK-based company offering EEG-driven neurofeedback platforms, mainly for cognitive training but with potential applications in pain management. </a:t>
          </a:r>
          <a:endParaRPr lang="en-US" sz="1900" kern="1200" dirty="0"/>
        </a:p>
      </dsp:txBody>
      <dsp:txXfrm>
        <a:off x="0" y="3421814"/>
        <a:ext cx="3714749" cy="170965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4656B8-44BE-4D18-9377-9708CA99653E}">
      <dsp:nvSpPr>
        <dsp:cNvPr id="0" name=""/>
        <dsp:cNvSpPr/>
      </dsp:nvSpPr>
      <dsp:spPr>
        <a:xfrm>
          <a:off x="0" y="0"/>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D44ED1E-4A86-4CFF-8A97-B29F2F804B7D}">
      <dsp:nvSpPr>
        <dsp:cNvPr id="0" name=""/>
        <dsp:cNvSpPr/>
      </dsp:nvSpPr>
      <dsp:spPr>
        <a:xfrm>
          <a:off x="0" y="0"/>
          <a:ext cx="3714749" cy="25669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b="1" kern="1200"/>
            <a:t>BrainMARC</a:t>
          </a:r>
          <a:r>
            <a:rPr lang="en-US" sz="1400" kern="1200"/>
            <a:t>: An Israeli company specializing in neurofeedback solutions for various neurological conditions, though specific applications to PLP are not widely reported.</a:t>
          </a:r>
        </a:p>
      </dsp:txBody>
      <dsp:txXfrm>
        <a:off x="0" y="0"/>
        <a:ext cx="3714749" cy="2566987"/>
      </dsp:txXfrm>
    </dsp:sp>
    <dsp:sp modelId="{C307E036-168B-45F2-9E3C-F9AFCAD6B2AB}">
      <dsp:nvSpPr>
        <dsp:cNvPr id="0" name=""/>
        <dsp:cNvSpPr/>
      </dsp:nvSpPr>
      <dsp:spPr>
        <a:xfrm>
          <a:off x="0" y="2566987"/>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D714679-570B-4C12-A74F-3FCAA7D222A3}">
      <dsp:nvSpPr>
        <dsp:cNvPr id="0" name=""/>
        <dsp:cNvSpPr/>
      </dsp:nvSpPr>
      <dsp:spPr>
        <a:xfrm>
          <a:off x="0" y="2566987"/>
          <a:ext cx="3714749" cy="25669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b="1" kern="1200" dirty="0" err="1"/>
            <a:t>Neuromedical</a:t>
          </a:r>
          <a:r>
            <a:rPr lang="en-US" sz="1400" b="1" kern="1200" dirty="0"/>
            <a:t> Group</a:t>
          </a:r>
          <a:r>
            <a:rPr lang="en-US" sz="1400" kern="1200" dirty="0"/>
            <a:t>: Offers neurofeedback and EEG-based treatments, potentially adaptable for PLP.</a:t>
          </a:r>
        </a:p>
      </dsp:txBody>
      <dsp:txXfrm>
        <a:off x="0" y="2566987"/>
        <a:ext cx="3714749" cy="256698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93BCD9-0C17-4A61-806E-8D12C9608744}">
      <dsp:nvSpPr>
        <dsp:cNvPr id="0" name=""/>
        <dsp:cNvSpPr/>
      </dsp:nvSpPr>
      <dsp:spPr>
        <a:xfrm>
          <a:off x="0" y="1030"/>
          <a:ext cx="5341112" cy="0"/>
        </a:xfrm>
        <a:prstGeom prst="line">
          <a:avLst/>
        </a:prstGeom>
        <a:solidFill>
          <a:schemeClr val="dk2">
            <a:hueOff val="0"/>
            <a:satOff val="0"/>
            <a:lumOff val="0"/>
            <a:alphaOff val="0"/>
          </a:schemeClr>
        </a:solidFill>
        <a:ln w="22225"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DECBF77-6131-47C4-A777-B88512596973}">
      <dsp:nvSpPr>
        <dsp:cNvPr id="0" name=""/>
        <dsp:cNvSpPr/>
      </dsp:nvSpPr>
      <dsp:spPr>
        <a:xfrm>
          <a:off x="0" y="1030"/>
          <a:ext cx="5341112" cy="7027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dirty="0"/>
            <a:t>Phantom limb pain (PLP) is a real sensation felt in a limb that has been amputated. It can range from mild to severe and manifest as burning, itching, or throbbing.</a:t>
          </a:r>
        </a:p>
        <a:p>
          <a:pPr marL="0" lvl="0" indent="0" algn="l" defTabSz="622300">
            <a:lnSpc>
              <a:spcPct val="90000"/>
            </a:lnSpc>
            <a:spcBef>
              <a:spcPct val="0"/>
            </a:spcBef>
            <a:spcAft>
              <a:spcPct val="35000"/>
            </a:spcAft>
            <a:buNone/>
          </a:pPr>
          <a:endParaRPr lang="en-US" sz="1400" b="1" kern="1200" dirty="0"/>
        </a:p>
        <a:p>
          <a:pPr marL="0" lvl="0" indent="0" algn="l" defTabSz="622300">
            <a:lnSpc>
              <a:spcPct val="90000"/>
            </a:lnSpc>
            <a:spcBef>
              <a:spcPct val="0"/>
            </a:spcBef>
            <a:spcAft>
              <a:spcPct val="35000"/>
            </a:spcAft>
            <a:buNone/>
          </a:pPr>
          <a:endParaRPr lang="en-US" sz="1400" b="1" kern="1200" dirty="0"/>
        </a:p>
      </dsp:txBody>
      <dsp:txXfrm>
        <a:off x="0" y="1030"/>
        <a:ext cx="5341112" cy="702779"/>
      </dsp:txXfrm>
    </dsp:sp>
    <dsp:sp modelId="{45B1FBAD-6B90-41F8-A725-046B2B614C0F}">
      <dsp:nvSpPr>
        <dsp:cNvPr id="0" name=""/>
        <dsp:cNvSpPr/>
      </dsp:nvSpPr>
      <dsp:spPr>
        <a:xfrm>
          <a:off x="0" y="703809"/>
          <a:ext cx="5341112" cy="0"/>
        </a:xfrm>
        <a:prstGeom prst="line">
          <a:avLst/>
        </a:prstGeom>
        <a:solidFill>
          <a:schemeClr val="dk2">
            <a:hueOff val="0"/>
            <a:satOff val="0"/>
            <a:lumOff val="0"/>
            <a:alphaOff val="0"/>
          </a:schemeClr>
        </a:solidFill>
        <a:ln w="22225"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AE863A2-0859-4D34-B8C4-D7EE527B0CCE}">
      <dsp:nvSpPr>
        <dsp:cNvPr id="0" name=""/>
        <dsp:cNvSpPr/>
      </dsp:nvSpPr>
      <dsp:spPr>
        <a:xfrm>
          <a:off x="0" y="703809"/>
          <a:ext cx="5341112" cy="7027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kern="1200" dirty="0"/>
            <a:t>Phantom limb pain (PLP) affects 40%-80% of amputees and presents a challenge due to its complex cortical, spinal, and peripheral mechanisms.</a:t>
          </a:r>
        </a:p>
      </dsp:txBody>
      <dsp:txXfrm>
        <a:off x="0" y="703809"/>
        <a:ext cx="5341112" cy="702779"/>
      </dsp:txXfrm>
    </dsp:sp>
    <dsp:sp modelId="{AB3E73FB-0428-4F10-ADB5-D9ED86C4B4D7}">
      <dsp:nvSpPr>
        <dsp:cNvPr id="0" name=""/>
        <dsp:cNvSpPr/>
      </dsp:nvSpPr>
      <dsp:spPr>
        <a:xfrm>
          <a:off x="0" y="1406589"/>
          <a:ext cx="5341112" cy="0"/>
        </a:xfrm>
        <a:prstGeom prst="line">
          <a:avLst/>
        </a:prstGeom>
        <a:solidFill>
          <a:schemeClr val="dk2">
            <a:hueOff val="0"/>
            <a:satOff val="0"/>
            <a:lumOff val="0"/>
            <a:alphaOff val="0"/>
          </a:schemeClr>
        </a:solidFill>
        <a:ln w="22225"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9FF9DC0-8B1D-4C7B-99BC-7CFE32B8CD78}">
      <dsp:nvSpPr>
        <dsp:cNvPr id="0" name=""/>
        <dsp:cNvSpPr/>
      </dsp:nvSpPr>
      <dsp:spPr>
        <a:xfrm>
          <a:off x="0" y="1406589"/>
          <a:ext cx="5341112" cy="7027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kern="1200" dirty="0"/>
            <a:t>The U.S. has an estimated 2 million major limb amputees, with projections to reach 3.6 million by 2050, underscoring the importance of addressing PLP complications.</a:t>
          </a:r>
        </a:p>
      </dsp:txBody>
      <dsp:txXfrm>
        <a:off x="0" y="1406589"/>
        <a:ext cx="5341112" cy="70277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8775BB-A219-4994-AF10-2ED5374DD18C}">
      <dsp:nvSpPr>
        <dsp:cNvPr id="0" name=""/>
        <dsp:cNvSpPr/>
      </dsp:nvSpPr>
      <dsp:spPr>
        <a:xfrm>
          <a:off x="1493194" y="3588770"/>
          <a:ext cx="227226" cy="848920"/>
        </a:xfrm>
        <a:prstGeom prst="line">
          <a:avLst/>
        </a:prstGeom>
        <a:noFill/>
        <a:ln w="3175" cap="rnd" cmpd="sng" algn="ctr">
          <a:noFill/>
          <a:prstDash val="solid"/>
        </a:ln>
        <a:effectLst/>
      </dsp:spPr>
      <dsp:style>
        <a:lnRef idx="2">
          <a:scrgbClr r="0" g="0" b="0"/>
        </a:lnRef>
        <a:fillRef idx="0">
          <a:scrgbClr r="0" g="0" b="0"/>
        </a:fillRef>
        <a:effectRef idx="0">
          <a:scrgbClr r="0" g="0" b="0"/>
        </a:effectRef>
        <a:fontRef idx="minor"/>
      </dsp:style>
    </dsp:sp>
    <dsp:sp modelId="{E3B4C266-35E2-4B2D-8FFF-CBED78E80579}">
      <dsp:nvSpPr>
        <dsp:cNvPr id="0" name=""/>
        <dsp:cNvSpPr/>
      </dsp:nvSpPr>
      <dsp:spPr>
        <a:xfrm>
          <a:off x="1965182" y="3429551"/>
          <a:ext cx="804160" cy="337222"/>
        </a:xfrm>
        <a:prstGeom prst="line">
          <a:avLst/>
        </a:prstGeom>
        <a:noFill/>
        <a:ln w="3175" cap="rnd" cmpd="sng" algn="ctr">
          <a:noFill/>
          <a:prstDash val="solid"/>
        </a:ln>
        <a:effectLst/>
      </dsp:spPr>
      <dsp:style>
        <a:lnRef idx="2">
          <a:scrgbClr r="0" g="0" b="0"/>
        </a:lnRef>
        <a:fillRef idx="0">
          <a:scrgbClr r="0" g="0" b="0"/>
        </a:fillRef>
        <a:effectRef idx="0">
          <a:scrgbClr r="0" g="0" b="0"/>
        </a:effectRef>
        <a:fontRef idx="minor"/>
      </dsp:style>
    </dsp:sp>
    <dsp:sp modelId="{A440A4B1-83AC-4AA5-B428-D899FEB38103}">
      <dsp:nvSpPr>
        <dsp:cNvPr id="0" name=""/>
        <dsp:cNvSpPr/>
      </dsp:nvSpPr>
      <dsp:spPr>
        <a:xfrm>
          <a:off x="1234243" y="2694208"/>
          <a:ext cx="2377439" cy="0"/>
        </a:xfrm>
        <a:prstGeom prst="line">
          <a:avLst/>
        </a:prstGeom>
        <a:noFill/>
        <a:ln w="3175" cap="rnd" cmpd="sng" algn="ctr">
          <a:noFill/>
          <a:prstDash val="solid"/>
        </a:ln>
        <a:effectLst/>
      </dsp:spPr>
      <dsp:style>
        <a:lnRef idx="2">
          <a:scrgbClr r="0" g="0" b="0"/>
        </a:lnRef>
        <a:fillRef idx="0">
          <a:scrgbClr r="0" g="0" b="0"/>
        </a:fillRef>
        <a:effectRef idx="0">
          <a:scrgbClr r="0" g="0" b="0"/>
        </a:effectRef>
        <a:fontRef idx="minor"/>
      </dsp:style>
    </dsp:sp>
    <dsp:sp modelId="{B7B9374E-4F53-4199-94F9-CD757DABEED3}">
      <dsp:nvSpPr>
        <dsp:cNvPr id="0" name=""/>
        <dsp:cNvSpPr/>
      </dsp:nvSpPr>
      <dsp:spPr>
        <a:xfrm>
          <a:off x="1234243" y="1983948"/>
          <a:ext cx="2545941" cy="0"/>
        </a:xfrm>
        <a:prstGeom prst="line">
          <a:avLst/>
        </a:prstGeom>
        <a:noFill/>
        <a:ln w="3175" cap="rnd" cmpd="sng" algn="ctr">
          <a:noFill/>
          <a:prstDash val="solid"/>
        </a:ln>
        <a:effectLst/>
      </dsp:spPr>
      <dsp:style>
        <a:lnRef idx="2">
          <a:scrgbClr r="0" g="0" b="0"/>
        </a:lnRef>
        <a:fillRef idx="0">
          <a:scrgbClr r="0" g="0" b="0"/>
        </a:fillRef>
        <a:effectRef idx="0">
          <a:scrgbClr r="0" g="0" b="0"/>
        </a:effectRef>
        <a:fontRef idx="minor"/>
      </dsp:style>
    </dsp:sp>
    <dsp:sp modelId="{4C2B8210-DB2D-45B3-8827-21F3D3BC7106}">
      <dsp:nvSpPr>
        <dsp:cNvPr id="0" name=""/>
        <dsp:cNvSpPr/>
      </dsp:nvSpPr>
      <dsp:spPr>
        <a:xfrm flipV="1">
          <a:off x="1557216" y="1083314"/>
          <a:ext cx="1290808" cy="908985"/>
        </a:xfrm>
        <a:prstGeom prst="line">
          <a:avLst/>
        </a:prstGeom>
        <a:noFill/>
        <a:ln w="3175" cap="rnd" cmpd="sng" algn="ctr">
          <a:noFill/>
          <a:prstDash val="solid"/>
        </a:ln>
        <a:effectLst/>
      </dsp:spPr>
      <dsp:style>
        <a:lnRef idx="2">
          <a:scrgbClr r="0" g="0" b="0"/>
        </a:lnRef>
        <a:fillRef idx="0">
          <a:scrgbClr r="0" g="0" b="0"/>
        </a:fillRef>
        <a:effectRef idx="0">
          <a:scrgbClr r="0" g="0" b="0"/>
        </a:effectRef>
        <a:fontRef idx="minor"/>
      </dsp:style>
    </dsp:sp>
    <dsp:sp modelId="{ADD77003-EE9B-4FD8-A881-B648A5DB679D}">
      <dsp:nvSpPr>
        <dsp:cNvPr id="0" name=""/>
        <dsp:cNvSpPr/>
      </dsp:nvSpPr>
      <dsp:spPr>
        <a:xfrm>
          <a:off x="262078" y="1865670"/>
          <a:ext cx="1944329" cy="1657075"/>
        </a:xfrm>
        <a:prstGeom prst="ellipse">
          <a:avLst/>
        </a:prstGeom>
        <a:blipFill rotWithShape="1">
          <a:blip xmlns:r="http://schemas.openxmlformats.org/officeDocument/2006/relationships" r:embed="rId1"/>
          <a:srcRect/>
          <a:stretch>
            <a:fillRect t="-1000" b="-1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1939BFC-0458-4CFC-98EC-7CA25FCA4E7C}">
      <dsp:nvSpPr>
        <dsp:cNvPr id="0" name=""/>
        <dsp:cNvSpPr/>
      </dsp:nvSpPr>
      <dsp:spPr>
        <a:xfrm>
          <a:off x="317673" y="1457410"/>
          <a:ext cx="1965172" cy="87645"/>
        </a:xfrm>
        <a:prstGeom prst="rect">
          <a:avLst/>
        </a:prstGeom>
        <a:noFill/>
        <a:ln w="2222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marL="0" lvl="0" indent="0" algn="ctr" defTabSz="488950">
            <a:lnSpc>
              <a:spcPct val="90000"/>
            </a:lnSpc>
            <a:spcBef>
              <a:spcPct val="0"/>
            </a:spcBef>
            <a:spcAft>
              <a:spcPct val="35000"/>
            </a:spcAft>
            <a:buNone/>
          </a:pPr>
          <a:r>
            <a:rPr lang="en-US" sz="1100" b="1" kern="1200" dirty="0">
              <a:solidFill>
                <a:srgbClr val="465359"/>
              </a:solidFill>
            </a:rPr>
            <a:t>Phantom Pain Profile</a:t>
          </a:r>
        </a:p>
      </dsp:txBody>
      <dsp:txXfrm>
        <a:off x="317673" y="1457410"/>
        <a:ext cx="1965172" cy="87645"/>
      </dsp:txXfrm>
    </dsp:sp>
    <dsp:sp modelId="{22940AC5-9A94-496E-BB40-52E56A218D3F}">
      <dsp:nvSpPr>
        <dsp:cNvPr id="0" name=""/>
        <dsp:cNvSpPr/>
      </dsp:nvSpPr>
      <dsp:spPr>
        <a:xfrm>
          <a:off x="2719297" y="591150"/>
          <a:ext cx="711315" cy="710133"/>
        </a:xfrm>
        <a:prstGeom prst="ellipse">
          <a:avLst/>
        </a:prstGeom>
        <a:blipFill rotWithShape="1">
          <a:blip xmlns:r="http://schemas.openxmlformats.org/officeDocument/2006/relationships" r:embed="rId2"/>
          <a:srcRect/>
          <a:stretch>
            <a:fillRect l="-34000" r="-34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F81F034-6A16-486B-B89C-0089C5A8AECF}">
      <dsp:nvSpPr>
        <dsp:cNvPr id="0" name=""/>
        <dsp:cNvSpPr/>
      </dsp:nvSpPr>
      <dsp:spPr>
        <a:xfrm>
          <a:off x="3575255" y="686099"/>
          <a:ext cx="1176361" cy="5349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0" rIns="53340" bIns="0" numCol="1" spcCol="1270" anchor="ctr" anchorCtr="0">
          <a:noAutofit/>
        </a:bodyPr>
        <a:lstStyle/>
        <a:p>
          <a:pPr marL="0" lvl="0" indent="0" algn="l" defTabSz="622300">
            <a:lnSpc>
              <a:spcPct val="90000"/>
            </a:lnSpc>
            <a:spcBef>
              <a:spcPct val="0"/>
            </a:spcBef>
            <a:spcAft>
              <a:spcPct val="35000"/>
            </a:spcAft>
            <a:buNone/>
          </a:pPr>
          <a:r>
            <a:rPr lang="en-US" sz="1400" kern="1200" dirty="0"/>
            <a:t>Crushing </a:t>
          </a:r>
          <a:r>
            <a:rPr lang="en-US" sz="1400" b="0" kern="1200" dirty="0">
              <a:solidFill>
                <a:prstClr val="black">
                  <a:hueOff val="0"/>
                  <a:satOff val="0"/>
                  <a:lumOff val="0"/>
                  <a:alphaOff val="0"/>
                </a:prstClr>
              </a:solidFill>
              <a:latin typeface="Gill Sans MT" panose="020B0502020104020203"/>
              <a:ea typeface="+mn-ea"/>
              <a:cs typeface="+mn-cs"/>
            </a:rPr>
            <a:t>Toes Twisting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Hot iron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Burning </a:t>
          </a:r>
          <a:br>
            <a:rPr lang="en-US" sz="1400" b="0" kern="1200" dirty="0">
              <a:solidFill>
                <a:prstClr val="black">
                  <a:hueOff val="0"/>
                  <a:satOff val="0"/>
                  <a:lumOff val="0"/>
                  <a:alphaOff val="0"/>
                </a:prstClr>
              </a:solidFill>
              <a:latin typeface="Gill Sans MT" panose="020B0502020104020203"/>
              <a:ea typeface="+mn-ea"/>
              <a:cs typeface="+mn-cs"/>
            </a:rPr>
          </a:br>
          <a:r>
            <a:rPr lang="en-US" sz="1400" kern="1200" dirty="0"/>
            <a:t>Cramping</a:t>
          </a:r>
        </a:p>
      </dsp:txBody>
      <dsp:txXfrm>
        <a:off x="3575255" y="686099"/>
        <a:ext cx="1176361" cy="534924"/>
      </dsp:txXfrm>
    </dsp:sp>
    <dsp:sp modelId="{5E576593-0D56-4DF3-9E09-A532B83E05BB}">
      <dsp:nvSpPr>
        <dsp:cNvPr id="0" name=""/>
        <dsp:cNvSpPr/>
      </dsp:nvSpPr>
      <dsp:spPr>
        <a:xfrm>
          <a:off x="3221699" y="1742547"/>
          <a:ext cx="711315" cy="710133"/>
        </a:xfrm>
        <a:prstGeom prst="ellipse">
          <a:avLst/>
        </a:prstGeom>
        <a:blipFill rotWithShape="1">
          <a:blip xmlns:r="http://schemas.openxmlformats.org/officeDocument/2006/relationships" r:embed="rId3"/>
          <a:srcRect/>
          <a:stretch>
            <a:fillRect l="-34000" r="-34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D840AD6-08F8-41A9-806F-99B91B3C8342}">
      <dsp:nvSpPr>
        <dsp:cNvPr id="0" name=""/>
        <dsp:cNvSpPr/>
      </dsp:nvSpPr>
      <dsp:spPr>
        <a:xfrm>
          <a:off x="3964253" y="1879873"/>
          <a:ext cx="1641813" cy="5349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0" rIns="45720" bIns="0" numCol="1" spcCol="1270" anchor="ctr" anchorCtr="0">
          <a:noAutofit/>
        </a:bodyPr>
        <a:lstStyle/>
        <a:p>
          <a:pPr marL="0" lvl="0" indent="0" algn="l" defTabSz="533400">
            <a:lnSpc>
              <a:spcPct val="90000"/>
            </a:lnSpc>
            <a:spcBef>
              <a:spcPct val="0"/>
            </a:spcBef>
            <a:spcAft>
              <a:spcPct val="35000"/>
            </a:spcAft>
            <a:buFont typeface="Arial" panose="020B0604020202020204" pitchFamily="34" charset="0"/>
            <a:buNone/>
          </a:pPr>
          <a:r>
            <a:rPr lang="en-US" sz="1200" b="0" i="0" kern="1200" dirty="0"/>
            <a:t>Tends to localize to more distal phantom structures (e.g. fingers and toes)</a:t>
          </a:r>
          <a:endParaRPr lang="en-US" sz="1200" kern="1200" dirty="0"/>
        </a:p>
      </dsp:txBody>
      <dsp:txXfrm>
        <a:off x="3964253" y="1879873"/>
        <a:ext cx="1641813" cy="534924"/>
      </dsp:txXfrm>
    </dsp:sp>
    <dsp:sp modelId="{7DE3B1B7-EC18-4C47-9563-8EB6A6F88552}">
      <dsp:nvSpPr>
        <dsp:cNvPr id="0" name=""/>
        <dsp:cNvSpPr/>
      </dsp:nvSpPr>
      <dsp:spPr>
        <a:xfrm>
          <a:off x="2686815" y="2623346"/>
          <a:ext cx="825601" cy="805060"/>
        </a:xfrm>
        <a:prstGeom prst="ellipse">
          <a:avLst/>
        </a:prstGeom>
        <a:blipFill rotWithShape="1">
          <a:blip xmlns:r="http://schemas.openxmlformats.org/officeDocument/2006/relationships" r:embed="rId4"/>
          <a:srcRect/>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8514603-ADF9-4020-BB93-58E94A3CB8CA}">
      <dsp:nvSpPr>
        <dsp:cNvPr id="0" name=""/>
        <dsp:cNvSpPr/>
      </dsp:nvSpPr>
      <dsp:spPr>
        <a:xfrm>
          <a:off x="3701929" y="2859141"/>
          <a:ext cx="1812461" cy="5349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0" rIns="45720" bIns="0" numCol="1" spcCol="1270" anchor="ctr" anchorCtr="0">
          <a:noAutofit/>
        </a:bodyPr>
        <a:lstStyle/>
        <a:p>
          <a:pPr marL="0" lvl="0" indent="0" algn="l" defTabSz="533400">
            <a:lnSpc>
              <a:spcPct val="90000"/>
            </a:lnSpc>
            <a:spcBef>
              <a:spcPct val="0"/>
            </a:spcBef>
            <a:spcAft>
              <a:spcPct val="35000"/>
            </a:spcAft>
            <a:buFont typeface="Arial" panose="020B0604020202020204" pitchFamily="34" charset="0"/>
            <a:buNone/>
          </a:pPr>
          <a:r>
            <a:rPr lang="en-US" sz="1200" b="0" i="0" kern="1200" dirty="0"/>
            <a:t>Prevalence in early stages </a:t>
          </a:r>
          <a:br>
            <a:rPr lang="en-US" sz="1200" b="0" i="0" kern="1200" dirty="0"/>
          </a:br>
          <a:r>
            <a:rPr lang="en-US" sz="1200" b="0" i="0" kern="1200" dirty="0"/>
            <a:t>            </a:t>
          </a:r>
          <a:r>
            <a:rPr lang="en-US" sz="1200" b="1" i="0" kern="1200" dirty="0"/>
            <a:t>60-80%</a:t>
          </a:r>
          <a:endParaRPr lang="en-US" sz="1200" b="1" kern="1200" dirty="0"/>
        </a:p>
      </dsp:txBody>
      <dsp:txXfrm>
        <a:off x="3701929" y="2859141"/>
        <a:ext cx="1812461" cy="534924"/>
      </dsp:txXfrm>
    </dsp:sp>
    <dsp:sp modelId="{83D56710-C6E4-4257-A3D8-6E880F5C4355}">
      <dsp:nvSpPr>
        <dsp:cNvPr id="0" name=""/>
        <dsp:cNvSpPr/>
      </dsp:nvSpPr>
      <dsp:spPr>
        <a:xfrm>
          <a:off x="2186177" y="3476386"/>
          <a:ext cx="832208" cy="764764"/>
        </a:xfrm>
        <a:prstGeom prst="ellipse">
          <a:avLst/>
        </a:prstGeom>
        <a:blipFill rotWithShape="1">
          <a:blip xmlns:r="http://schemas.openxmlformats.org/officeDocument/2006/relationships" r:embed="rId5"/>
          <a:srcRect/>
          <a:stretch>
            <a:fillRect l="-39000" r="-39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3EB5028-1700-4EF0-A99C-33618978C140}">
      <dsp:nvSpPr>
        <dsp:cNvPr id="0" name=""/>
        <dsp:cNvSpPr/>
      </dsp:nvSpPr>
      <dsp:spPr>
        <a:xfrm>
          <a:off x="3480642" y="3712793"/>
          <a:ext cx="1642723" cy="5349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0" rIns="45720" bIns="0" numCol="1" spcCol="1270" anchor="ctr" anchorCtr="0">
          <a:noAutofit/>
        </a:bodyPr>
        <a:lstStyle/>
        <a:p>
          <a:pPr marL="0" lvl="0" indent="0" algn="l" defTabSz="533400">
            <a:lnSpc>
              <a:spcPct val="90000"/>
            </a:lnSpc>
            <a:spcBef>
              <a:spcPct val="0"/>
            </a:spcBef>
            <a:spcAft>
              <a:spcPct val="35000"/>
            </a:spcAft>
            <a:buFont typeface="Arial" panose="020B0604020202020204" pitchFamily="34" charset="0"/>
            <a:buNone/>
          </a:pPr>
          <a:r>
            <a:rPr lang="en-US" sz="1200" b="1" i="0" kern="1200" dirty="0"/>
            <a:t>Independent</a:t>
          </a:r>
          <a:r>
            <a:rPr lang="en-US" sz="1200" b="0" i="0" kern="1200" dirty="0"/>
            <a:t> of age in adults, gender, level or side of amputation</a:t>
          </a:r>
          <a:endParaRPr lang="en-US" sz="1200" kern="1200" dirty="0"/>
        </a:p>
      </dsp:txBody>
      <dsp:txXfrm>
        <a:off x="3480642" y="3712793"/>
        <a:ext cx="1642723" cy="534924"/>
      </dsp:txXfrm>
    </dsp:sp>
    <dsp:sp modelId="{504047C5-BE59-4FE9-9F5E-86782C7D2873}">
      <dsp:nvSpPr>
        <dsp:cNvPr id="0" name=""/>
        <dsp:cNvSpPr/>
      </dsp:nvSpPr>
      <dsp:spPr>
        <a:xfrm>
          <a:off x="955113" y="4055302"/>
          <a:ext cx="750000" cy="791104"/>
        </a:xfrm>
        <a:prstGeom prst="ellipse">
          <a:avLst/>
        </a:prstGeom>
        <a:blipFill rotWithShape="1">
          <a:blip xmlns:r="http://schemas.openxmlformats.org/officeDocument/2006/relationships" r:embed="rId6"/>
          <a:srcRect/>
          <a:stretch>
            <a:fillRect l="-25000" r="-25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030310D-DCB0-4A5E-B5B4-91B518556168}">
      <dsp:nvSpPr>
        <dsp:cNvPr id="0" name=""/>
        <dsp:cNvSpPr/>
      </dsp:nvSpPr>
      <dsp:spPr>
        <a:xfrm>
          <a:off x="3807641" y="4589552"/>
          <a:ext cx="1177427" cy="425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0" rIns="41910" bIns="0" numCol="1" spcCol="1270" anchor="ctr" anchorCtr="0">
          <a:noAutofit/>
        </a:bodyPr>
        <a:lstStyle/>
        <a:p>
          <a:pPr marL="0" lvl="0" indent="0" algn="l" defTabSz="488950">
            <a:lnSpc>
              <a:spcPct val="90000"/>
            </a:lnSpc>
            <a:spcBef>
              <a:spcPct val="0"/>
            </a:spcBef>
            <a:spcAft>
              <a:spcPct val="35000"/>
            </a:spcAft>
            <a:buNone/>
          </a:pPr>
          <a:endParaRPr lang="en-US" sz="1100" kern="1200" dirty="0"/>
        </a:p>
      </dsp:txBody>
      <dsp:txXfrm>
        <a:off x="3807641" y="4589552"/>
        <a:ext cx="1177427" cy="42534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93BCD9-0C17-4A61-806E-8D12C9608744}">
      <dsp:nvSpPr>
        <dsp:cNvPr id="0" name=""/>
        <dsp:cNvSpPr/>
      </dsp:nvSpPr>
      <dsp:spPr>
        <a:xfrm>
          <a:off x="0" y="0"/>
          <a:ext cx="5341112" cy="0"/>
        </a:xfrm>
        <a:prstGeom prst="line">
          <a:avLst/>
        </a:prstGeom>
        <a:solidFill>
          <a:schemeClr val="dk2">
            <a:hueOff val="0"/>
            <a:satOff val="0"/>
            <a:lumOff val="0"/>
            <a:alphaOff val="0"/>
          </a:schemeClr>
        </a:solidFill>
        <a:ln w="22225"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DECBF77-6131-47C4-A777-B88512596973}">
      <dsp:nvSpPr>
        <dsp:cNvPr id="0" name=""/>
        <dsp:cNvSpPr/>
      </dsp:nvSpPr>
      <dsp:spPr>
        <a:xfrm>
          <a:off x="0" y="0"/>
          <a:ext cx="5341112" cy="841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dirty="0">
              <a:solidFill>
                <a:prstClr val="black">
                  <a:hueOff val="0"/>
                  <a:satOff val="0"/>
                  <a:lumOff val="0"/>
                  <a:alphaOff val="0"/>
                </a:prstClr>
              </a:solidFill>
              <a:latin typeface="Gill Sans MT" panose="020B0502020104020203"/>
              <a:ea typeface="+mn-ea"/>
              <a:cs typeface="+mn-cs"/>
            </a:rPr>
            <a:t>Individuals with amputation may also experience phantom sensation, which is different from PLP. </a:t>
          </a:r>
          <a:r>
            <a:rPr lang="en-US" sz="1400" b="1" kern="1200" dirty="0">
              <a:solidFill>
                <a:prstClr val="black">
                  <a:hueOff val="0"/>
                  <a:satOff val="0"/>
                  <a:lumOff val="0"/>
                  <a:alphaOff val="0"/>
                </a:prstClr>
              </a:solidFill>
              <a:latin typeface="Gill Sans MT" panose="020B0502020104020203"/>
              <a:ea typeface="+mn-ea"/>
              <a:cs typeface="+mn-cs"/>
            </a:rPr>
            <a:t> Phantom sensation is almost universal and doesn't correlate with pain reports.</a:t>
          </a:r>
        </a:p>
      </dsp:txBody>
      <dsp:txXfrm>
        <a:off x="0" y="0"/>
        <a:ext cx="5341112" cy="841968"/>
      </dsp:txXfrm>
    </dsp:sp>
    <dsp:sp modelId="{10EE4113-2070-4254-9A84-7AFCE2433994}">
      <dsp:nvSpPr>
        <dsp:cNvPr id="0" name=""/>
        <dsp:cNvSpPr/>
      </dsp:nvSpPr>
      <dsp:spPr>
        <a:xfrm>
          <a:off x="0" y="841968"/>
          <a:ext cx="5341112" cy="0"/>
        </a:xfrm>
        <a:prstGeom prst="line">
          <a:avLst/>
        </a:prstGeom>
        <a:solidFill>
          <a:schemeClr val="dk2">
            <a:hueOff val="0"/>
            <a:satOff val="0"/>
            <a:lumOff val="0"/>
            <a:alphaOff val="0"/>
          </a:schemeClr>
        </a:solidFill>
        <a:ln w="22225" cap="rnd"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1C904A-278B-4D3E-99E7-372FC5BBBC22}">
      <dsp:nvSpPr>
        <dsp:cNvPr id="0" name=""/>
        <dsp:cNvSpPr/>
      </dsp:nvSpPr>
      <dsp:spPr>
        <a:xfrm>
          <a:off x="0" y="841968"/>
          <a:ext cx="5341112" cy="841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kern="1200" dirty="0">
              <a:solidFill>
                <a:prstClr val="black">
                  <a:hueOff val="0"/>
                  <a:satOff val="0"/>
                  <a:lumOff val="0"/>
                  <a:alphaOff val="0"/>
                </a:prstClr>
              </a:solidFill>
              <a:latin typeface="Gill Sans MT" panose="020B0502020104020203"/>
              <a:ea typeface="+mn-ea"/>
              <a:cs typeface="+mn-cs"/>
            </a:rPr>
            <a:t>There are three types of phantom sensations: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Kinetic (movement)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Kinesthetic (size, shape, position) </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Exteroceptive (touch, pressure, temperature, itch, vibration).</a:t>
          </a:r>
        </a:p>
      </dsp:txBody>
      <dsp:txXfrm>
        <a:off x="0" y="841968"/>
        <a:ext cx="5341112" cy="84196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47C9F5-F0E1-4954-A319-AB873012F625}">
      <dsp:nvSpPr>
        <dsp:cNvPr id="0" name=""/>
        <dsp:cNvSpPr/>
      </dsp:nvSpPr>
      <dsp:spPr>
        <a:xfrm>
          <a:off x="0" y="0"/>
          <a:ext cx="3683000"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03A754-47F8-4E75-9134-EF335709B66C}">
      <dsp:nvSpPr>
        <dsp:cNvPr id="0" name=""/>
        <dsp:cNvSpPr/>
      </dsp:nvSpPr>
      <dsp:spPr>
        <a:xfrm>
          <a:off x="0" y="0"/>
          <a:ext cx="3683000" cy="6782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kern="1200" dirty="0"/>
            <a:t>The heterogeneous pathology of PLP makes it </a:t>
          </a:r>
          <a:r>
            <a:rPr lang="en-US" sz="1400" b="1" kern="1200" dirty="0"/>
            <a:t>difficult to provide effective treatments</a:t>
          </a:r>
          <a:r>
            <a:rPr lang="en-US" sz="1400" kern="1200" dirty="0"/>
            <a:t>.</a:t>
          </a:r>
        </a:p>
      </dsp:txBody>
      <dsp:txXfrm>
        <a:off x="0" y="0"/>
        <a:ext cx="3683000" cy="678242"/>
      </dsp:txXfrm>
    </dsp:sp>
    <dsp:sp modelId="{3DAE8D9B-6706-4D57-93FF-5E9AB51602D0}">
      <dsp:nvSpPr>
        <dsp:cNvPr id="0" name=""/>
        <dsp:cNvSpPr/>
      </dsp:nvSpPr>
      <dsp:spPr>
        <a:xfrm>
          <a:off x="0" y="678242"/>
          <a:ext cx="3683000"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E43773C-CD61-49DA-9D0E-C6CCF630A2CC}">
      <dsp:nvSpPr>
        <dsp:cNvPr id="0" name=""/>
        <dsp:cNvSpPr/>
      </dsp:nvSpPr>
      <dsp:spPr>
        <a:xfrm>
          <a:off x="0" y="678242"/>
          <a:ext cx="3683000" cy="6782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kern="1200" dirty="0"/>
            <a:t>long-term efficacy</a:t>
          </a:r>
          <a:r>
            <a:rPr lang="en-US" sz="1400" kern="1200" dirty="0"/>
            <a:t> and full integration with the body’s sensory systems </a:t>
          </a:r>
          <a:r>
            <a:rPr lang="en-US" sz="1400" b="1" kern="1200" dirty="0"/>
            <a:t>remain challenging</a:t>
          </a:r>
          <a:r>
            <a:rPr lang="en-US" sz="1400" kern="1200" dirty="0"/>
            <a:t>.</a:t>
          </a:r>
        </a:p>
      </dsp:txBody>
      <dsp:txXfrm>
        <a:off x="0" y="678242"/>
        <a:ext cx="3683000" cy="678242"/>
      </dsp:txXfrm>
    </dsp:sp>
    <dsp:sp modelId="{93001D56-93C9-4E73-9D0A-1B22CE1621DC}">
      <dsp:nvSpPr>
        <dsp:cNvPr id="0" name=""/>
        <dsp:cNvSpPr/>
      </dsp:nvSpPr>
      <dsp:spPr>
        <a:xfrm>
          <a:off x="0" y="1356484"/>
          <a:ext cx="3683000"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63E3140-E99C-44AD-8FA1-FEADC001448B}">
      <dsp:nvSpPr>
        <dsp:cNvPr id="0" name=""/>
        <dsp:cNvSpPr/>
      </dsp:nvSpPr>
      <dsp:spPr>
        <a:xfrm>
          <a:off x="0" y="1356484"/>
          <a:ext cx="3683000" cy="6782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a:t>Current treatments for phantom limb pain include mirror therapy, medications, and neurostimulation.</a:t>
          </a:r>
          <a:endParaRPr lang="en-US" sz="1400" kern="1200" dirty="0"/>
        </a:p>
      </dsp:txBody>
      <dsp:txXfrm>
        <a:off x="0" y="1356484"/>
        <a:ext cx="3683000" cy="678242"/>
      </dsp:txXfrm>
    </dsp:sp>
    <dsp:sp modelId="{B4FFB48F-C4BC-4702-8C08-2387F92C5A36}">
      <dsp:nvSpPr>
        <dsp:cNvPr id="0" name=""/>
        <dsp:cNvSpPr/>
      </dsp:nvSpPr>
      <dsp:spPr>
        <a:xfrm>
          <a:off x="0" y="2034726"/>
          <a:ext cx="3683000"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3A10CF-170A-4AEF-94CE-321763A3287E}">
      <dsp:nvSpPr>
        <dsp:cNvPr id="0" name=""/>
        <dsp:cNvSpPr/>
      </dsp:nvSpPr>
      <dsp:spPr>
        <a:xfrm>
          <a:off x="0" y="2034726"/>
          <a:ext cx="3683000" cy="6782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kern="1200" dirty="0"/>
            <a:t>Pharmacological interventions have been and continue to be regularly employed, but their </a:t>
          </a:r>
          <a:r>
            <a:rPr lang="en-US" sz="1400" b="1" kern="1200" dirty="0"/>
            <a:t>efficacy remains uncertain</a:t>
          </a:r>
          <a:r>
            <a:rPr lang="en-US" sz="1400" kern="1200" dirty="0"/>
            <a:t> due to limited supporting evidence.</a:t>
          </a:r>
        </a:p>
      </dsp:txBody>
      <dsp:txXfrm>
        <a:off x="0" y="2034726"/>
        <a:ext cx="3683000" cy="67824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1D5C2A-6EBB-40EE-9EE4-D14D5524E29A}">
      <dsp:nvSpPr>
        <dsp:cNvPr id="0" name=""/>
        <dsp:cNvSpPr/>
      </dsp:nvSpPr>
      <dsp:spPr>
        <a:xfrm>
          <a:off x="399" y="1334964"/>
          <a:ext cx="1557244" cy="1245795"/>
        </a:xfrm>
        <a:prstGeom prst="rect">
          <a:avLst/>
        </a:prstGeom>
        <a:blipFill rotWithShape="1">
          <a:blip xmlns:r="http://schemas.openxmlformats.org/officeDocument/2006/relationships" r:embed="rId1"/>
          <a:srcRect/>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0D093BC-E7D3-4216-8ACD-76095BFE10D4}">
      <dsp:nvSpPr>
        <dsp:cNvPr id="0" name=""/>
        <dsp:cNvSpPr/>
      </dsp:nvSpPr>
      <dsp:spPr>
        <a:xfrm>
          <a:off x="140551" y="2456180"/>
          <a:ext cx="1385947" cy="436028"/>
        </a:xfrm>
        <a:prstGeom prst="flowChartPunchedTape">
          <a:avLst/>
        </a:prstGeom>
        <a:solidFill>
          <a:srgbClr val="465359"/>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latin typeface="Gill Sans MT" panose="020B0502020104020203"/>
            </a:rPr>
            <a:t>Mirror Therapy</a:t>
          </a:r>
          <a:endParaRPr lang="en-US" sz="1100" b="1" kern="1200" dirty="0"/>
        </a:p>
      </dsp:txBody>
      <dsp:txXfrm>
        <a:off x="140551" y="2543386"/>
        <a:ext cx="1385947" cy="261616"/>
      </dsp:txXfrm>
    </dsp:sp>
    <dsp:sp modelId="{C42879A8-7823-4F73-9B99-2232688E8E0F}">
      <dsp:nvSpPr>
        <dsp:cNvPr id="0" name=""/>
        <dsp:cNvSpPr/>
      </dsp:nvSpPr>
      <dsp:spPr>
        <a:xfrm>
          <a:off x="1713367" y="1334964"/>
          <a:ext cx="1557244" cy="1245795"/>
        </a:xfrm>
        <a:prstGeom prst="rect">
          <a:avLst/>
        </a:prstGeom>
        <a:blipFill rotWithShape="1">
          <a:blip xmlns:r="http://schemas.openxmlformats.org/officeDocument/2006/relationships" r:embed="rId2"/>
          <a:srcRect/>
          <a:stretch>
            <a:fillRect l="-7000" r="-7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DB103E2-5214-401D-9789-A330D924F8E8}">
      <dsp:nvSpPr>
        <dsp:cNvPr id="0" name=""/>
        <dsp:cNvSpPr/>
      </dsp:nvSpPr>
      <dsp:spPr>
        <a:xfrm>
          <a:off x="1853519" y="2456180"/>
          <a:ext cx="1385947" cy="436028"/>
        </a:xfrm>
        <a:prstGeom prst="flowChartPunchedTape">
          <a:avLst/>
        </a:prstGeom>
        <a:solidFill>
          <a:srgbClr val="465359"/>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latin typeface="Gill Sans MT" panose="020B0502020104020203"/>
            </a:rPr>
            <a:t>Prosthetics with Sensory Feedback</a:t>
          </a:r>
          <a:endParaRPr lang="en-US" sz="1100" b="1" kern="1200" dirty="0"/>
        </a:p>
      </dsp:txBody>
      <dsp:txXfrm>
        <a:off x="1853519" y="2543386"/>
        <a:ext cx="1385947" cy="261616"/>
      </dsp:txXfrm>
    </dsp:sp>
    <dsp:sp modelId="{D33DB755-E6E7-4617-AAC4-F47E5D66489A}">
      <dsp:nvSpPr>
        <dsp:cNvPr id="0" name=""/>
        <dsp:cNvSpPr/>
      </dsp:nvSpPr>
      <dsp:spPr>
        <a:xfrm>
          <a:off x="399" y="3047933"/>
          <a:ext cx="1557244" cy="1245795"/>
        </a:xfrm>
        <a:prstGeom prst="rect">
          <a:avLst/>
        </a:prstGeom>
        <a:blipFill rotWithShape="1">
          <a:blip xmlns:r="http://schemas.openxmlformats.org/officeDocument/2006/relationships" r:embed="rId3"/>
          <a:srcRect/>
          <a:stretch>
            <a:fillRect/>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80EBB69-2F41-469B-826E-03B00DFD922F}">
      <dsp:nvSpPr>
        <dsp:cNvPr id="0" name=""/>
        <dsp:cNvSpPr/>
      </dsp:nvSpPr>
      <dsp:spPr>
        <a:xfrm>
          <a:off x="140551" y="4169148"/>
          <a:ext cx="1385947" cy="436028"/>
        </a:xfrm>
        <a:prstGeom prst="flowChartPunchedTape">
          <a:avLst/>
        </a:prstGeom>
        <a:solidFill>
          <a:srgbClr val="465359"/>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latin typeface="Gill Sans MT" panose="020B0502020104020203"/>
            </a:rPr>
            <a:t>VR/AR Therapy</a:t>
          </a:r>
          <a:endParaRPr lang="en-US" sz="1100" b="1" kern="1200" dirty="0"/>
        </a:p>
      </dsp:txBody>
      <dsp:txXfrm>
        <a:off x="140551" y="4256354"/>
        <a:ext cx="1385947" cy="261616"/>
      </dsp:txXfrm>
    </dsp:sp>
    <dsp:sp modelId="{B95FE6FC-B548-4523-B533-E74147C65132}">
      <dsp:nvSpPr>
        <dsp:cNvPr id="0" name=""/>
        <dsp:cNvSpPr/>
      </dsp:nvSpPr>
      <dsp:spPr>
        <a:xfrm>
          <a:off x="1713367" y="3047933"/>
          <a:ext cx="1557244" cy="1245795"/>
        </a:xfrm>
        <a:prstGeom prst="rect">
          <a:avLst/>
        </a:prstGeom>
        <a:blipFill rotWithShape="1">
          <a:blip xmlns:r="http://schemas.openxmlformats.org/officeDocument/2006/relationships" r:embed="rId4"/>
          <a:srcRect/>
          <a:stretch>
            <a:fillRect l="-89000" r="-89000"/>
          </a:stretch>
        </a:blip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1F05B46-0C2E-42DA-8A70-BDC369679C4E}">
      <dsp:nvSpPr>
        <dsp:cNvPr id="0" name=""/>
        <dsp:cNvSpPr/>
      </dsp:nvSpPr>
      <dsp:spPr>
        <a:xfrm>
          <a:off x="1853519" y="4169148"/>
          <a:ext cx="1385947" cy="436028"/>
        </a:xfrm>
        <a:prstGeom prst="flowChartPunchedTape">
          <a:avLst/>
        </a:prstGeom>
        <a:solidFill>
          <a:srgbClr val="465359"/>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1" kern="1200" dirty="0"/>
            <a:t>Pharmacological/Surgical Involvement</a:t>
          </a:r>
        </a:p>
      </dsp:txBody>
      <dsp:txXfrm>
        <a:off x="1853519" y="4256354"/>
        <a:ext cx="1385947" cy="26161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8F3EA4-A03A-40A5-8C4A-F492CBB453F7}">
      <dsp:nvSpPr>
        <dsp:cNvPr id="0" name=""/>
        <dsp:cNvSpPr/>
      </dsp:nvSpPr>
      <dsp:spPr>
        <a:xfrm>
          <a:off x="0" y="0"/>
          <a:ext cx="3683000"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883D560-9429-4397-AC3D-26F0D5807831}">
      <dsp:nvSpPr>
        <dsp:cNvPr id="0" name=""/>
        <dsp:cNvSpPr/>
      </dsp:nvSpPr>
      <dsp:spPr>
        <a:xfrm>
          <a:off x="0" y="0"/>
          <a:ext cx="3683000" cy="13289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a:t>Current treatments for phantom limb pain include mirror therapy, medications, and neurostimulation. However, long-term efficacy and full integration with the body’s sensory systems remain challenging.</a:t>
          </a:r>
          <a:endParaRPr lang="en-US" sz="1600" kern="1200" dirty="0"/>
        </a:p>
      </dsp:txBody>
      <dsp:txXfrm>
        <a:off x="0" y="0"/>
        <a:ext cx="3683000" cy="1328927"/>
      </dsp:txXfrm>
    </dsp:sp>
    <dsp:sp modelId="{83EACAC2-90B2-433F-8BB3-E8FD8FF138AD}">
      <dsp:nvSpPr>
        <dsp:cNvPr id="0" name=""/>
        <dsp:cNvSpPr/>
      </dsp:nvSpPr>
      <dsp:spPr>
        <a:xfrm>
          <a:off x="0" y="1328927"/>
          <a:ext cx="3683000"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15BC972-9842-4618-9070-3EE7008956D1}">
      <dsp:nvSpPr>
        <dsp:cNvPr id="0" name=""/>
        <dsp:cNvSpPr/>
      </dsp:nvSpPr>
      <dsp:spPr>
        <a:xfrm>
          <a:off x="0" y="1328927"/>
          <a:ext cx="3683000" cy="13289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dirty="0"/>
            <a:t>We</a:t>
          </a:r>
          <a:r>
            <a:rPr lang="en-US" sz="1600" kern="1200" dirty="0"/>
            <a:t> Should addresses these challenges by aiming for more </a:t>
          </a:r>
          <a:r>
            <a:rPr lang="en-US" sz="1600" b="1" kern="1200" dirty="0"/>
            <a:t>holistic and long-term solutions.</a:t>
          </a:r>
          <a:endParaRPr lang="en-US" sz="1600" kern="1200" dirty="0"/>
        </a:p>
      </dsp:txBody>
      <dsp:txXfrm>
        <a:off x="0" y="1328927"/>
        <a:ext cx="3683000" cy="132892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93BCD9-0C17-4A61-806E-8D12C9608744}">
      <dsp:nvSpPr>
        <dsp:cNvPr id="0" name=""/>
        <dsp:cNvSpPr/>
      </dsp:nvSpPr>
      <dsp:spPr>
        <a:xfrm>
          <a:off x="0" y="592"/>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DECBF77-6131-47C4-A777-B88512596973}">
      <dsp:nvSpPr>
        <dsp:cNvPr id="0" name=""/>
        <dsp:cNvSpPr/>
      </dsp:nvSpPr>
      <dsp:spPr>
        <a:xfrm>
          <a:off x="0" y="592"/>
          <a:ext cx="3714749" cy="9713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kern="1200" dirty="0">
              <a:latin typeface="+mn-lt"/>
            </a:rPr>
            <a:t>More randomized controlled trials are needed to </a:t>
          </a:r>
          <a:r>
            <a:rPr lang="en-US" sz="1400" b="1" kern="1200" dirty="0">
              <a:latin typeface="+mn-lt"/>
            </a:rPr>
            <a:t>assess long-term efficacy</a:t>
          </a:r>
          <a:r>
            <a:rPr lang="en-US" sz="1400" kern="1200" dirty="0">
              <a:latin typeface="+mn-lt"/>
            </a:rPr>
            <a:t>, compare treatment impacts, and identify the most effective methods for different patient populations.</a:t>
          </a:r>
          <a:endParaRPr lang="en-US" sz="1400" b="1" kern="1200" dirty="0">
            <a:latin typeface="+mn-lt"/>
          </a:endParaRPr>
        </a:p>
      </dsp:txBody>
      <dsp:txXfrm>
        <a:off x="0" y="592"/>
        <a:ext cx="3714749" cy="971312"/>
      </dsp:txXfrm>
    </dsp:sp>
    <dsp:sp modelId="{4F2A0ACF-1C6E-4644-AAE4-0AA681271B9C}">
      <dsp:nvSpPr>
        <dsp:cNvPr id="0" name=""/>
        <dsp:cNvSpPr/>
      </dsp:nvSpPr>
      <dsp:spPr>
        <a:xfrm>
          <a:off x="0" y="971905"/>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F7751F-1F0E-429A-A1E5-AEC611EFA25D}">
      <dsp:nvSpPr>
        <dsp:cNvPr id="0" name=""/>
        <dsp:cNvSpPr/>
      </dsp:nvSpPr>
      <dsp:spPr>
        <a:xfrm>
          <a:off x="0" y="971905"/>
          <a:ext cx="3714749" cy="9713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kern="1200" dirty="0">
              <a:latin typeface="+mn-lt"/>
            </a:rPr>
            <a:t>A majority of literature </a:t>
          </a:r>
          <a:r>
            <a:rPr lang="en-US" sz="1400" b="1" kern="1200" dirty="0">
              <a:latin typeface="+mn-lt"/>
            </a:rPr>
            <a:t>advocates for evaluating alternative methods</a:t>
          </a:r>
          <a:r>
            <a:rPr lang="en-US" sz="1400" kern="1200" dirty="0">
              <a:latin typeface="+mn-lt"/>
            </a:rPr>
            <a:t> to address the diverse causes of PLP.</a:t>
          </a:r>
        </a:p>
      </dsp:txBody>
      <dsp:txXfrm>
        <a:off x="0" y="971905"/>
        <a:ext cx="3714749" cy="971312"/>
      </dsp:txXfrm>
    </dsp:sp>
    <dsp:sp modelId="{965C9825-867B-4B08-9AC2-8495CE8B9D08}">
      <dsp:nvSpPr>
        <dsp:cNvPr id="0" name=""/>
        <dsp:cNvSpPr/>
      </dsp:nvSpPr>
      <dsp:spPr>
        <a:xfrm>
          <a:off x="0" y="1943218"/>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4753BC-2852-4CF1-B6E6-0C46F70AD8B9}">
      <dsp:nvSpPr>
        <dsp:cNvPr id="0" name=""/>
        <dsp:cNvSpPr/>
      </dsp:nvSpPr>
      <dsp:spPr>
        <a:xfrm>
          <a:off x="0" y="1943218"/>
          <a:ext cx="3714749" cy="9713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kern="1200" dirty="0">
              <a:latin typeface="+mn-lt"/>
            </a:rPr>
            <a:t>Novel surgical management methods are favored in current research, but </a:t>
          </a:r>
          <a:r>
            <a:rPr lang="en-US" sz="1400" b="1" kern="1200" dirty="0">
              <a:latin typeface="+mn-lt"/>
            </a:rPr>
            <a:t>further exploration of other treatments</a:t>
          </a:r>
          <a:r>
            <a:rPr lang="en-US" sz="1400" kern="1200" dirty="0">
              <a:latin typeface="+mn-lt"/>
            </a:rPr>
            <a:t> is essential for patient-centered care.</a:t>
          </a:r>
        </a:p>
      </dsp:txBody>
      <dsp:txXfrm>
        <a:off x="0" y="1943218"/>
        <a:ext cx="3714749" cy="971312"/>
      </dsp:txXfrm>
    </dsp:sp>
    <dsp:sp modelId="{87EF6EA1-4749-40AB-B395-F8B61205642B}">
      <dsp:nvSpPr>
        <dsp:cNvPr id="0" name=""/>
        <dsp:cNvSpPr/>
      </dsp:nvSpPr>
      <dsp:spPr>
        <a:xfrm>
          <a:off x="0" y="2914531"/>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E9DA500-0A1F-4EED-8DF3-11883830607B}">
      <dsp:nvSpPr>
        <dsp:cNvPr id="0" name=""/>
        <dsp:cNvSpPr/>
      </dsp:nvSpPr>
      <dsp:spPr>
        <a:xfrm>
          <a:off x="0" y="2914531"/>
          <a:ext cx="3714749" cy="9713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u="none" strike="noStrike" kern="1200" dirty="0">
              <a:effectLst/>
              <a:latin typeface="+mn-lt"/>
            </a:rPr>
            <a:t>Integration of Sensory Systems: </a:t>
          </a:r>
          <a:r>
            <a:rPr lang="en-US" sz="1400" b="0" i="0" u="none" strike="noStrike" kern="1200" dirty="0">
              <a:effectLst/>
              <a:latin typeface="+mn-lt"/>
            </a:rPr>
            <a:t>How can we develop technologies that better simulate the complex feedback loop between the brain and the body</a:t>
          </a:r>
          <a:endParaRPr lang="en-US" sz="1400" kern="1200" dirty="0">
            <a:latin typeface="+mn-lt"/>
          </a:endParaRPr>
        </a:p>
      </dsp:txBody>
      <dsp:txXfrm>
        <a:off x="0" y="2914531"/>
        <a:ext cx="3714749" cy="971312"/>
      </dsp:txXfrm>
    </dsp:sp>
    <dsp:sp modelId="{A028E23D-EDD8-4F8F-B363-AC36FB417F70}">
      <dsp:nvSpPr>
        <dsp:cNvPr id="0" name=""/>
        <dsp:cNvSpPr/>
      </dsp:nvSpPr>
      <dsp:spPr>
        <a:xfrm>
          <a:off x="0" y="3885844"/>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00C07B-6956-4803-A334-14CE1CC3C6E9}">
      <dsp:nvSpPr>
        <dsp:cNvPr id="0" name=""/>
        <dsp:cNvSpPr/>
      </dsp:nvSpPr>
      <dsp:spPr>
        <a:xfrm>
          <a:off x="0" y="3885844"/>
          <a:ext cx="3714749" cy="9713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u="none" strike="noStrike" kern="1200" dirty="0">
              <a:effectLst/>
              <a:latin typeface="+mn-lt"/>
            </a:rPr>
            <a:t>Integration of Sensory Systems</a:t>
          </a:r>
          <a:r>
            <a:rPr lang="en-US" sz="1400" b="0" i="0" u="none" strike="noStrike" kern="1200" dirty="0">
              <a:effectLst/>
              <a:latin typeface="+mn-lt"/>
            </a:rPr>
            <a:t>: How can we develop technologies that better simulate the complex feedback loop between the brain and the body</a:t>
          </a:r>
          <a:endParaRPr lang="en-US" sz="1400" kern="1200" dirty="0">
            <a:latin typeface="+mn-lt"/>
          </a:endParaRPr>
        </a:p>
      </dsp:txBody>
      <dsp:txXfrm>
        <a:off x="0" y="3885844"/>
        <a:ext cx="3714749" cy="971312"/>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2A0ACF-1C6E-4644-AAE4-0AA681271B9C}">
      <dsp:nvSpPr>
        <dsp:cNvPr id="0" name=""/>
        <dsp:cNvSpPr/>
      </dsp:nvSpPr>
      <dsp:spPr>
        <a:xfrm>
          <a:off x="0" y="2317"/>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F7751F-1F0E-429A-A1E5-AEC611EFA25D}">
      <dsp:nvSpPr>
        <dsp:cNvPr id="0" name=""/>
        <dsp:cNvSpPr/>
      </dsp:nvSpPr>
      <dsp:spPr>
        <a:xfrm>
          <a:off x="0" y="2317"/>
          <a:ext cx="3714749" cy="11468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transcranial direct current stimulation (</a:t>
          </a:r>
          <a:r>
            <a:rPr lang="en-US" sz="1400" b="0" kern="1200" dirty="0" err="1">
              <a:solidFill>
                <a:prstClr val="black">
                  <a:hueOff val="0"/>
                  <a:satOff val="0"/>
                  <a:lumOff val="0"/>
                  <a:alphaOff val="0"/>
                </a:prstClr>
              </a:solidFill>
              <a:latin typeface="Gill Sans MT" panose="020B0502020104020203"/>
              <a:ea typeface="+mn-ea"/>
              <a:cs typeface="+mn-cs"/>
            </a:rPr>
            <a:t>tDCS</a:t>
          </a:r>
          <a:r>
            <a:rPr lang="en-US" sz="1400" b="0" kern="1200" dirty="0">
              <a:solidFill>
                <a:prstClr val="black">
                  <a:hueOff val="0"/>
                  <a:satOff val="0"/>
                  <a:lumOff val="0"/>
                  <a:alphaOff val="0"/>
                </a:prstClr>
              </a:solidFill>
              <a:latin typeface="Gill Sans MT" panose="020B0502020104020203"/>
              <a:ea typeface="+mn-ea"/>
              <a:cs typeface="+mn-cs"/>
            </a:rPr>
            <a:t>)sensorimotor cortex</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This non-invasive brain stimulation is combined with phantom limb movements to directly target neural circuits tied to pain processing.</a:t>
          </a:r>
        </a:p>
      </dsp:txBody>
      <dsp:txXfrm>
        <a:off x="0" y="2317"/>
        <a:ext cx="3714749" cy="1146854"/>
      </dsp:txXfrm>
    </dsp:sp>
    <dsp:sp modelId="{E23EE182-C89B-4030-B8DC-FC7D30ADCE4D}">
      <dsp:nvSpPr>
        <dsp:cNvPr id="0" name=""/>
        <dsp:cNvSpPr/>
      </dsp:nvSpPr>
      <dsp:spPr>
        <a:xfrm>
          <a:off x="0" y="1149172"/>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DEDD4A5-EF88-4787-9CF2-9D04C8818746}">
      <dsp:nvSpPr>
        <dsp:cNvPr id="0" name=""/>
        <dsp:cNvSpPr/>
      </dsp:nvSpPr>
      <dsp:spPr>
        <a:xfrm>
          <a:off x="0" y="1149172"/>
          <a:ext cx="3714749" cy="15842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Methodology:</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The study was a double-blind, sham-controlled design.</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Participants performed phantom hand movements during the stimulation.</a:t>
          </a:r>
          <a:br>
            <a:rPr lang="en-US" sz="1400" b="0" kern="1200" dirty="0">
              <a:solidFill>
                <a:prstClr val="black">
                  <a:hueOff val="0"/>
                  <a:satOff val="0"/>
                  <a:lumOff val="0"/>
                  <a:alphaOff val="0"/>
                </a:prstClr>
              </a:solidFill>
              <a:latin typeface="Gill Sans MT" panose="020B0502020104020203"/>
              <a:ea typeface="+mn-ea"/>
              <a:cs typeface="+mn-cs"/>
            </a:rPr>
          </a:br>
          <a:r>
            <a:rPr lang="en-US" sz="1400" b="0" kern="1200" dirty="0">
              <a:solidFill>
                <a:prstClr val="black">
                  <a:hueOff val="0"/>
                  <a:satOff val="0"/>
                  <a:lumOff val="0"/>
                  <a:alphaOff val="0"/>
                </a:prstClr>
              </a:solidFill>
              <a:latin typeface="Gill Sans MT" panose="020B0502020104020203"/>
              <a:ea typeface="+mn-ea"/>
              <a:cs typeface="+mn-cs"/>
            </a:rPr>
            <a:t>Functional neuroimaging (fMRI) was used to assess brain activity before, during, and after stimulation.</a:t>
          </a:r>
        </a:p>
      </dsp:txBody>
      <dsp:txXfrm>
        <a:off x="0" y="1149172"/>
        <a:ext cx="3714749" cy="1584212"/>
      </dsp:txXfrm>
    </dsp:sp>
    <dsp:sp modelId="{D0A78F99-B19C-4DFD-83FB-EE9A8DCFBACF}">
      <dsp:nvSpPr>
        <dsp:cNvPr id="0" name=""/>
        <dsp:cNvSpPr/>
      </dsp:nvSpPr>
      <dsp:spPr>
        <a:xfrm>
          <a:off x="0" y="2733385"/>
          <a:ext cx="3714749" cy="0"/>
        </a:xfrm>
        <a:prstGeom prst="line">
          <a:avLst/>
        </a:prstGeom>
        <a:solidFill>
          <a:schemeClr val="lt1">
            <a:hueOff val="0"/>
            <a:satOff val="0"/>
            <a:lumOff val="0"/>
            <a:alphaOff val="0"/>
          </a:schemeClr>
        </a:solidFill>
        <a:ln w="22225" cap="rnd"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7A2D398-661B-4064-B1D7-397FB7E269A1}">
      <dsp:nvSpPr>
        <dsp:cNvPr id="0" name=""/>
        <dsp:cNvSpPr/>
      </dsp:nvSpPr>
      <dsp:spPr>
        <a:xfrm>
          <a:off x="0" y="2733385"/>
          <a:ext cx="3714749" cy="31126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Font typeface="Arial" panose="020B0604020202020204" pitchFamily="34" charset="0"/>
            <a:buNone/>
          </a:pPr>
          <a:r>
            <a:rPr lang="en-US" sz="1400" b="0" kern="1200" dirty="0">
              <a:solidFill>
                <a:prstClr val="black">
                  <a:hueOff val="0"/>
                  <a:satOff val="0"/>
                  <a:lumOff val="0"/>
                  <a:alphaOff val="0"/>
                </a:prstClr>
              </a:solidFill>
              <a:latin typeface="Gill Sans MT" panose="020B0502020104020203"/>
              <a:ea typeface="+mn-ea"/>
              <a:cs typeface="+mn-cs"/>
            </a:rPr>
            <a:t>Downregulation of activity in the sensorimotor cortex (missing hand area) was </a:t>
          </a:r>
          <a:r>
            <a:rPr lang="en-US" sz="1400" b="1" kern="1200" dirty="0">
              <a:solidFill>
                <a:prstClr val="black">
                  <a:hueOff val="0"/>
                  <a:satOff val="0"/>
                  <a:lumOff val="0"/>
                  <a:alphaOff val="0"/>
                </a:prstClr>
              </a:solidFill>
              <a:latin typeface="Gill Sans MT" panose="020B0502020104020203"/>
              <a:ea typeface="+mn-ea"/>
              <a:cs typeface="+mn-cs"/>
            </a:rPr>
            <a:t>strongly linked to PLP relief.</a:t>
          </a:r>
          <a:r>
            <a:rPr lang="en-US" sz="1400" b="0" kern="1200" dirty="0">
              <a:solidFill>
                <a:prstClr val="black">
                  <a:hueOff val="0"/>
                  <a:satOff val="0"/>
                  <a:lumOff val="0"/>
                  <a:alphaOff val="0"/>
                </a:prstClr>
              </a:solidFill>
              <a:latin typeface="Gill Sans MT" panose="020B0502020104020203"/>
              <a:ea typeface="+mn-ea"/>
              <a:cs typeface="+mn-cs"/>
            </a:rPr>
            <a:t>
</a:t>
          </a:r>
          <a:r>
            <a:rPr lang="en-US" sz="1400" b="1" kern="1200" dirty="0">
              <a:solidFill>
                <a:prstClr val="black">
                  <a:hueOff val="0"/>
                  <a:satOff val="0"/>
                  <a:lumOff val="0"/>
                  <a:alphaOff val="0"/>
                </a:prstClr>
              </a:solidFill>
              <a:latin typeface="Gill Sans MT" panose="020B0502020104020203"/>
              <a:ea typeface="+mn-ea"/>
              <a:cs typeface="+mn-cs"/>
            </a:rPr>
            <a:t>Increased recruitment</a:t>
          </a:r>
          <a:r>
            <a:rPr lang="en-US" sz="1400" b="0" kern="1200" dirty="0">
              <a:solidFill>
                <a:prstClr val="black">
                  <a:hueOff val="0"/>
                  <a:satOff val="0"/>
                  <a:lumOff val="0"/>
                  <a:alphaOff val="0"/>
                </a:prstClr>
              </a:solidFill>
              <a:latin typeface="Gill Sans MT" panose="020B0502020104020203"/>
              <a:ea typeface="+mn-ea"/>
              <a:cs typeface="+mn-cs"/>
            </a:rPr>
            <a:t> of the mid and posterior insula during stimulation </a:t>
          </a:r>
          <a:r>
            <a:rPr lang="en-US" sz="1400" b="1" kern="1200" dirty="0">
              <a:solidFill>
                <a:prstClr val="black">
                  <a:hueOff val="0"/>
                  <a:satOff val="0"/>
                  <a:lumOff val="0"/>
                  <a:alphaOff val="0"/>
                </a:prstClr>
              </a:solidFill>
              <a:latin typeface="Gill Sans MT" panose="020B0502020104020203"/>
              <a:ea typeface="+mn-ea"/>
              <a:cs typeface="+mn-cs"/>
            </a:rPr>
            <a:t>predicted greater pain reduction.</a:t>
          </a:r>
          <a:r>
            <a:rPr lang="en-US" sz="1400" b="0" kern="1200" dirty="0">
              <a:solidFill>
                <a:prstClr val="black">
                  <a:hueOff val="0"/>
                  <a:satOff val="0"/>
                  <a:lumOff val="0"/>
                  <a:alphaOff val="0"/>
                </a:prstClr>
              </a:solidFill>
              <a:latin typeface="Gill Sans MT" panose="020B0502020104020203"/>
              <a:ea typeface="+mn-ea"/>
              <a:cs typeface="+mn-cs"/>
            </a:rPr>
            <a:t>
These brain regions play a key role in modulating pain. Findings suggest these mechanisms can be harnessed for </a:t>
          </a:r>
          <a:r>
            <a:rPr lang="en-US" sz="1400" b="1" kern="1200" dirty="0">
              <a:solidFill>
                <a:prstClr val="black">
                  <a:hueOff val="0"/>
                  <a:satOff val="0"/>
                  <a:lumOff val="0"/>
                  <a:alphaOff val="0"/>
                </a:prstClr>
              </a:solidFill>
              <a:latin typeface="Gill Sans MT" panose="020B0502020104020203"/>
              <a:ea typeface="+mn-ea"/>
              <a:cs typeface="+mn-cs"/>
            </a:rPr>
            <a:t>longer-term relief.</a:t>
          </a:r>
          <a:r>
            <a:rPr lang="en-US" sz="1400" b="0" kern="1200" dirty="0">
              <a:solidFill>
                <a:prstClr val="black">
                  <a:hueOff val="0"/>
                  <a:satOff val="0"/>
                  <a:lumOff val="0"/>
                  <a:alphaOff val="0"/>
                </a:prstClr>
              </a:solidFill>
              <a:latin typeface="Gill Sans MT" panose="020B0502020104020203"/>
              <a:ea typeface="+mn-ea"/>
              <a:cs typeface="+mn-cs"/>
            </a:rPr>
            <a:t>
Potential for personalized neurofeedback and brain stimulation treatments for PLP and related neuropathic pain conditions.</a:t>
          </a:r>
        </a:p>
      </dsp:txBody>
      <dsp:txXfrm>
        <a:off x="0" y="2733385"/>
        <a:ext cx="3714749" cy="3112647"/>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BendingPictureCaptionList">
  <dgm:title val=""/>
  <dgm:desc val=""/>
  <dgm:catLst>
    <dgm:cat type="picture" pri="9000"/>
    <dgm:cat type="pictureconvert" pri="9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w" fact="1.11"/>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
        </dgm:alg>
        <dgm:shape xmlns:r="http://schemas.openxmlformats.org/officeDocument/2006/relationships" r:blip="">
          <dgm:adjLst/>
        </dgm:shape>
        <dgm:choose name="Name4">
          <dgm:if name="Name5" func="var" arg="dir" op="equ" val="norm">
            <dgm:constrLst>
              <dgm:constr type="l" for="ch" forName="rect1" refType="w" fact="0"/>
              <dgm:constr type="t" for="ch" forName="rect1" refType="h" fact="0"/>
              <dgm:constr type="w" for="ch" forName="rect1" refType="w"/>
              <dgm:constr type="h" for="ch" forName="rect1" refType="h" fact="0.8"/>
              <dgm:constr type="l" for="ch" forName="wedgeRectCallout1" refType="w" fact="0.09"/>
              <dgm:constr type="t" for="ch" forName="wedgeRectCallout1" refType="h" fact="0.72"/>
              <dgm:constr type="w" for="ch" forName="wedgeRectCallout1" refType="w" fact="0.89"/>
              <dgm:constr type="h" for="ch" forName="wedgeRectCallout1" refType="h" fact="0.28"/>
            </dgm:constrLst>
          </dgm:if>
          <dgm:else name="Name6">
            <dgm:constrLst>
              <dgm:constr type="l" for="ch" forName="rect1" refType="w" fact="0"/>
              <dgm:constr type="t" for="ch" forName="rect1" refType="h" fact="0"/>
              <dgm:constr type="w" for="ch" forName="rect1" refType="w"/>
              <dgm:constr type="h" for="ch" forName="rect1" refType="h" fact="0.8"/>
              <dgm:constr type="l" for="ch" forName="wedgeRectCallout1" refType="w" fact="0.02"/>
              <dgm:constr type="t" for="ch" forName="wedgeRectCallout1" refType="h" fact="0.72"/>
              <dgm:constr type="w" for="ch" forName="wedgeRectCallout1" refType="w" fact="0.89"/>
              <dgm:constr type="h" for="ch" forName="wedgeRectCallout1" refType="h" fact="0.28"/>
            </dgm:constrLst>
          </dgm:else>
        </dgm:choose>
        <dgm:layoutNode name="rect1" styleLbl="bgImgPlace1">
          <dgm:alg type="sp"/>
          <dgm:shape xmlns:r="http://schemas.openxmlformats.org/officeDocument/2006/relationships" type="rect" r:blip="" blipPhldr="1">
            <dgm:adjLst/>
          </dgm:shape>
          <dgm:presOf/>
        </dgm:layoutNode>
        <dgm:layoutNode name="wedgeRectCallout1" styleLbl="node1">
          <dgm:varLst>
            <dgm:bulletEnabled val="1"/>
          </dgm:varLst>
          <dgm:alg type="tx"/>
          <dgm:choose name="Name7">
            <dgm:if name="Name8" func="var" arg="dir" op="equ" val="norm">
              <dgm:shape xmlns:r="http://schemas.openxmlformats.org/officeDocument/2006/relationships" type="wedgeRectCallout" r:blip="">
                <dgm:adjLst>
                  <dgm:adj idx="1" val="0.2025"/>
                  <dgm:adj idx="2" val="-0.607"/>
                </dgm:adjLst>
              </dgm:shape>
            </dgm:if>
            <dgm:else name="Name9">
              <dgm:shape xmlns:r="http://schemas.openxmlformats.org/officeDocument/2006/relationships" type="wedgeRectCallout" r:blip="">
                <dgm:adjLst>
                  <dgm:adj idx="1" val="-0.2025"/>
                  <dgm:adj idx="2" val="-0.607"/>
                </dgm:adjLst>
              </dgm:shape>
            </dgm:else>
          </dgm:choos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11/5/2024</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11/5/2024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1657027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7CC271-CEF5-0338-2BB9-5716F7C32F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E30297-D200-FB97-9072-4895D7BF511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07366D-88F1-D107-9A64-ECEF6936105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740CB6D-0660-766F-0547-CD9A8B2DCA6A}"/>
              </a:ext>
            </a:extLst>
          </p:cNvPr>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1554003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31038D-6F67-7F54-9685-75043959EF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A04694-1003-E825-6CAF-6EE3705A57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0E8389-0315-51F6-E62A-B23A684AB88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C1610FB-E6A1-A21D-7623-51F76DD95386}"/>
              </a:ext>
            </a:extLst>
          </p:cNvPr>
          <p:cNvSpPr>
            <a:spLocks noGrp="1"/>
          </p:cNvSpPr>
          <p:nvPr>
            <p:ph type="sldNum" sz="quarter" idx="5"/>
          </p:nvPr>
        </p:nvSpPr>
        <p:spPr/>
        <p:txBody>
          <a:bodyPr/>
          <a:lstStyle/>
          <a:p>
            <a:fld id="{B63359F2-43EF-4812-9DC0-98C0B1A40681}" type="slidenum">
              <a:rPr lang="en-US" smtClean="0"/>
              <a:t>12</a:t>
            </a:fld>
            <a:endParaRPr lang="en-US" dirty="0"/>
          </a:p>
        </p:txBody>
      </p:sp>
    </p:spTree>
    <p:extLst>
      <p:ext uri="{BB962C8B-B14F-4D97-AF65-F5344CB8AC3E}">
        <p14:creationId xmlns:p14="http://schemas.microsoft.com/office/powerpoint/2010/main" val="2866230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B7748-20B3-DC26-EEA9-755D2724EB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2D2786-4B06-0B71-66C3-B0E9C753A0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350791-10E9-C13D-1C02-A71D5F1D503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0DC9DF-7BBF-4641-4258-7E509D418984}"/>
              </a:ext>
            </a:extLst>
          </p:cNvPr>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551433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A3F9B6-5785-519E-E2F0-456F39BB784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C1909D-8445-FDCD-BD6C-69ED080B01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3F481D9-7E0E-5995-DC4C-0824FEA164B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40D0D4D-CB80-E45F-5FE1-6E6383594B9D}"/>
              </a:ext>
            </a:extLst>
          </p:cNvPr>
          <p:cNvSpPr>
            <a:spLocks noGrp="1"/>
          </p:cNvSpPr>
          <p:nvPr>
            <p:ph type="sldNum" sz="quarter" idx="5"/>
          </p:nvPr>
        </p:nvSpPr>
        <p:spPr/>
        <p:txBody>
          <a:bodyPr/>
          <a:lstStyle/>
          <a:p>
            <a:fld id="{B63359F2-43EF-4812-9DC0-98C0B1A40681}" type="slidenum">
              <a:rPr lang="en-US" smtClean="0"/>
              <a:t>15</a:t>
            </a:fld>
            <a:endParaRPr lang="en-US" dirty="0"/>
          </a:p>
        </p:txBody>
      </p:sp>
    </p:spTree>
    <p:extLst>
      <p:ext uri="{BB962C8B-B14F-4D97-AF65-F5344CB8AC3E}">
        <p14:creationId xmlns:p14="http://schemas.microsoft.com/office/powerpoint/2010/main" val="3661698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66615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87330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398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a:xfrm>
            <a:off x="10104055" y="6468855"/>
            <a:ext cx="1990536" cy="365125"/>
          </a:xfrm>
          <a:prstGeom prst="rect">
            <a:avLst/>
          </a:prstGeom>
        </p:spPr>
        <p:txBody>
          <a:bodyPr/>
          <a:lstStyle/>
          <a:p>
            <a:r>
              <a:rPr lang="en-US" dirty="0"/>
              <a:t>20XX</a:t>
            </a:r>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34173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524000" y="1143000"/>
            <a:ext cx="9144000" cy="2585720"/>
          </a:xfrm>
        </p:spPr>
        <p:txBody>
          <a:bodyPr anchor="b">
            <a:noAutofit/>
          </a:bodyPr>
          <a:lstStyle>
            <a:lvl1pPr algn="ctr">
              <a:defRPr sz="4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1524000" y="3799840"/>
            <a:ext cx="9144000" cy="2052320"/>
          </a:xfrm>
        </p:spPr>
        <p:txBody>
          <a:bodyPr anchor="t">
            <a:no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12968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95753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489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861492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49155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97532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201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a:prstGeom prst="rect">
            <a:avLst/>
          </a:prstGeom>
        </p:spPr>
        <p:txBody>
          <a:bodyPr/>
          <a:lstStyle/>
          <a:p>
            <a:r>
              <a:rPr lang="en-US" dirty="0"/>
              <a:t>20XX</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98907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10104055" y="6468855"/>
            <a:ext cx="1990536" cy="365125"/>
          </a:xfrm>
          <a:prstGeom prst="rect">
            <a:avLst/>
          </a:prstGeom>
        </p:spPr>
        <p:txBody>
          <a:bodyPr/>
          <a:lstStyle/>
          <a:p>
            <a:r>
              <a:rPr lang="en-US" dirty="0"/>
              <a:t>20XX</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5864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10583"/>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8353792" y="8308647"/>
            <a:ext cx="165637" cy="45719"/>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75672"/>
            <a:ext cx="3703320" cy="94997"/>
          </a:xfrm>
          <a:prstGeom prst="rect">
            <a:avLst/>
          </a:prstGeom>
          <a:solidFill>
            <a:srgbClr val="658E9F"/>
          </a:solidFill>
          <a:ln>
            <a:noFill/>
          </a:ln>
          <a:effectLst/>
        </p:spPr>
        <p:style>
          <a:lnRef idx="1">
            <a:schemeClr val="accent1"/>
          </a:lnRef>
          <a:fillRef idx="3">
            <a:schemeClr val="accent1"/>
          </a:fillRef>
          <a:effectRef idx="2">
            <a:schemeClr val="accent1"/>
          </a:effectRef>
          <a:fontRef idx="minor">
            <a:schemeClr val="lt1"/>
          </a:fontRef>
        </p:style>
      </p:sp>
      <p:pic>
        <p:nvPicPr>
          <p:cNvPr id="2050" name="Picture 2" descr="2,782 Bring Them Home Royalty-Free Images, Stock Photos &amp; Pictures |  Shutterstock">
            <a:extLst>
              <a:ext uri="{FF2B5EF4-FFF2-40B4-BE49-F238E27FC236}">
                <a16:creationId xmlns:a16="http://schemas.microsoft.com/office/drawing/2014/main" id="{675F253D-DDCF-AE37-26CC-E2B263F0F94B}"/>
              </a:ext>
            </a:extLst>
          </p:cNvPr>
          <p:cNvPicPr>
            <a:picLocks noChangeAspect="1" noChangeArrowheads="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8864023" y="6377406"/>
            <a:ext cx="573789" cy="33949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lphaWave | Brainstorm IL">
            <a:extLst>
              <a:ext uri="{FF2B5EF4-FFF2-40B4-BE49-F238E27FC236}">
                <a16:creationId xmlns:a16="http://schemas.microsoft.com/office/drawing/2014/main" id="{64DB96F6-5BC1-6022-A6AB-F3F120EE496C}"/>
              </a:ext>
            </a:extLst>
          </p:cNvPr>
          <p:cNvPicPr>
            <a:picLocks noChangeAspect="1" noChangeArrowheads="1"/>
          </p:cNvPicPr>
          <p:nvPr userDrawn="1"/>
        </p:nvPicPr>
        <p:blipFill>
          <a:blip r:embed="rId16">
            <a:extLst>
              <a:ext uri="{28A0092B-C50C-407E-A947-70E740481C1C}">
                <a14:useLocalDpi xmlns:a14="http://schemas.microsoft.com/office/drawing/2010/main" val="0"/>
              </a:ext>
            </a:extLst>
          </a:blip>
          <a:srcRect/>
          <a:stretch>
            <a:fillRect/>
          </a:stretch>
        </p:blipFill>
        <p:spPr bwMode="auto">
          <a:xfrm>
            <a:off x="9618892" y="6373291"/>
            <a:ext cx="1538546" cy="434090"/>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7C2868AE-AC2D-AEEA-948B-3FB3662BC326}"/>
              </a:ext>
            </a:extLst>
          </p:cNvPr>
          <p:cNvSpPr/>
          <p:nvPr userDrawn="1"/>
        </p:nvSpPr>
        <p:spPr>
          <a:xfrm>
            <a:off x="8042146" y="475672"/>
            <a:ext cx="3703320" cy="94997"/>
          </a:xfrm>
          <a:prstGeom prst="rect">
            <a:avLst/>
          </a:prstGeom>
          <a:solidFill>
            <a:srgbClr val="8BB2C3"/>
          </a:solidFill>
          <a:ln>
            <a:noFill/>
          </a:ln>
          <a:effectLst/>
        </p:spPr>
        <p:style>
          <a:lnRef idx="1">
            <a:schemeClr val="accent1"/>
          </a:lnRef>
          <a:fillRef idx="3">
            <a:schemeClr val="accent1"/>
          </a:fillRef>
          <a:effectRef idx="2">
            <a:schemeClr val="accent1"/>
          </a:effectRef>
          <a:fontRef idx="minor">
            <a:schemeClr val="lt1"/>
          </a:fontRef>
        </p:style>
      </p:sp>
      <p:sp>
        <p:nvSpPr>
          <p:cNvPr id="4" name="Rectangle 3">
            <a:extLst>
              <a:ext uri="{FF2B5EF4-FFF2-40B4-BE49-F238E27FC236}">
                <a16:creationId xmlns:a16="http://schemas.microsoft.com/office/drawing/2014/main" id="{7B18A2F9-26CB-F509-7081-E2028CC8E04B}"/>
              </a:ext>
            </a:extLst>
          </p:cNvPr>
          <p:cNvSpPr/>
          <p:nvPr userDrawn="1"/>
        </p:nvSpPr>
        <p:spPr>
          <a:xfrm>
            <a:off x="4244340" y="475672"/>
            <a:ext cx="3703320" cy="94997"/>
          </a:xfrm>
          <a:prstGeom prst="rect">
            <a:avLst/>
          </a:prstGeom>
          <a:solidFill>
            <a:srgbClr val="8BAAB7"/>
          </a:solidFill>
          <a:ln>
            <a:noFill/>
          </a:ln>
          <a:effectLst/>
        </p:spPr>
        <p:style>
          <a:lnRef idx="1">
            <a:schemeClr val="accent1"/>
          </a:lnRef>
          <a:fillRef idx="3">
            <a:schemeClr val="accent1"/>
          </a:fillRef>
          <a:effectRef idx="2">
            <a:schemeClr val="accent1"/>
          </a:effectRef>
          <a:fontRef idx="minor">
            <a:schemeClr val="lt1"/>
          </a:fontRef>
        </p:style>
      </p:sp>
      <p:pic>
        <p:nvPicPr>
          <p:cNvPr id="3074" name="Picture 2" descr="Team 5 | Animated Inanimate Battle Wiki | Fandom">
            <a:extLst>
              <a:ext uri="{FF2B5EF4-FFF2-40B4-BE49-F238E27FC236}">
                <a16:creationId xmlns:a16="http://schemas.microsoft.com/office/drawing/2014/main" id="{3AC1B6C3-C229-0E0C-32B8-D140A74B917A}"/>
              </a:ext>
            </a:extLst>
          </p:cNvPr>
          <p:cNvPicPr>
            <a:picLocks noChangeAspect="1" noChangeArrowheads="1"/>
          </p:cNvPicPr>
          <p:nvPr userDrawn="1"/>
        </p:nvPicPr>
        <p:blipFill>
          <a:blip r:embed="rId17">
            <a:extLst>
              <a:ext uri="{BEBA8EAE-BF5A-486C-A8C5-ECC9F3942E4B}">
                <a14:imgProps xmlns:a14="http://schemas.microsoft.com/office/drawing/2010/main">
                  <a14:imgLayer r:embed="rId18">
                    <a14:imgEffect>
                      <a14:saturation sat="33000"/>
                    </a14:imgEffect>
                  </a14:imgLayer>
                </a14:imgProps>
              </a:ext>
              <a:ext uri="{28A0092B-C50C-407E-A947-70E740481C1C}">
                <a14:useLocalDpi xmlns:a14="http://schemas.microsoft.com/office/drawing/2010/main" val="0"/>
              </a:ext>
            </a:extLst>
          </a:blip>
          <a:srcRect/>
          <a:stretch>
            <a:fillRect/>
          </a:stretch>
        </p:blipFill>
        <p:spPr bwMode="auto">
          <a:xfrm>
            <a:off x="11321324" y="6450035"/>
            <a:ext cx="730463" cy="194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91055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2" r:id="rId12"/>
    <p:sldLayoutId id="2147483816" r:id="rId13"/>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diagramData" Target="../diagrams/data4.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17" Type="http://schemas.microsoft.com/office/2007/relationships/diagramDrawing" Target="../diagrams/drawing4.xml"/><Relationship Id="rId2" Type="http://schemas.openxmlformats.org/officeDocument/2006/relationships/notesSlide" Target="../notesSlides/notesSlide2.xml"/><Relationship Id="rId16" Type="http://schemas.openxmlformats.org/officeDocument/2006/relationships/diagramColors" Target="../diagrams/colors4.xml"/><Relationship Id="rId1" Type="http://schemas.openxmlformats.org/officeDocument/2006/relationships/slideLayout" Target="../slideLayouts/slideLayout13.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5" Type="http://schemas.openxmlformats.org/officeDocument/2006/relationships/diagramQuickStyle" Target="../diagrams/quickStyle4.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diagramLayout" Target="../diagrams/layout4.xml"/></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6.xml"/><Relationship Id="rId13" Type="http://schemas.openxmlformats.org/officeDocument/2006/relationships/diagramData" Target="../diagrams/data7.xml"/><Relationship Id="rId3" Type="http://schemas.openxmlformats.org/officeDocument/2006/relationships/diagramData" Target="../diagrams/data5.xml"/><Relationship Id="rId7" Type="http://schemas.microsoft.com/office/2007/relationships/diagramDrawing" Target="../diagrams/drawing5.xml"/><Relationship Id="rId12" Type="http://schemas.microsoft.com/office/2007/relationships/diagramDrawing" Target="../diagrams/drawing6.xml"/><Relationship Id="rId17" Type="http://schemas.microsoft.com/office/2007/relationships/diagramDrawing" Target="../diagrams/drawing7.xml"/><Relationship Id="rId2" Type="http://schemas.openxmlformats.org/officeDocument/2006/relationships/notesSlide" Target="../notesSlides/notesSlide3.xml"/><Relationship Id="rId16" Type="http://schemas.openxmlformats.org/officeDocument/2006/relationships/diagramColors" Target="../diagrams/colors7.xml"/><Relationship Id="rId1" Type="http://schemas.openxmlformats.org/officeDocument/2006/relationships/slideLayout" Target="../slideLayouts/slideLayout13.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5" Type="http://schemas.openxmlformats.org/officeDocument/2006/relationships/diagramQuickStyle" Target="../diagrams/quickStyle7.xml"/><Relationship Id="rId10" Type="http://schemas.openxmlformats.org/officeDocument/2006/relationships/diagramQuickStyle" Target="../diagrams/quickStyle6.xml"/><Relationship Id="rId4" Type="http://schemas.openxmlformats.org/officeDocument/2006/relationships/diagramLayout" Target="../diagrams/layout5.xml"/><Relationship Id="rId9" Type="http://schemas.openxmlformats.org/officeDocument/2006/relationships/diagramLayout" Target="../diagrams/layout6.xml"/><Relationship Id="rId14" Type="http://schemas.openxmlformats.org/officeDocument/2006/relationships/diagramLayout" Target="../diagrams/layout7.xml"/></Relationships>
</file>

<file path=ppt/slides/_rels/slide12.xml.rels><?xml version="1.0" encoding="UTF-8" standalone="yes"?>
<Relationships xmlns="http://schemas.openxmlformats.org/package/2006/relationships"><Relationship Id="rId8" Type="http://schemas.openxmlformats.org/officeDocument/2006/relationships/diagramData" Target="../diagrams/data9.xml"/><Relationship Id="rId13" Type="http://schemas.openxmlformats.org/officeDocument/2006/relationships/diagramData" Target="../diagrams/data10.xml"/><Relationship Id="rId3" Type="http://schemas.openxmlformats.org/officeDocument/2006/relationships/diagramData" Target="../diagrams/data8.xml"/><Relationship Id="rId7" Type="http://schemas.microsoft.com/office/2007/relationships/diagramDrawing" Target="../diagrams/drawing8.xml"/><Relationship Id="rId12" Type="http://schemas.microsoft.com/office/2007/relationships/diagramDrawing" Target="../diagrams/drawing9.xml"/><Relationship Id="rId17" Type="http://schemas.microsoft.com/office/2007/relationships/diagramDrawing" Target="../diagrams/drawing10.xml"/><Relationship Id="rId2" Type="http://schemas.openxmlformats.org/officeDocument/2006/relationships/notesSlide" Target="../notesSlides/notesSlide4.xml"/><Relationship Id="rId16" Type="http://schemas.openxmlformats.org/officeDocument/2006/relationships/diagramColors" Target="../diagrams/colors10.xml"/><Relationship Id="rId1" Type="http://schemas.openxmlformats.org/officeDocument/2006/relationships/slideLayout" Target="../slideLayouts/slideLayout13.xml"/><Relationship Id="rId6" Type="http://schemas.openxmlformats.org/officeDocument/2006/relationships/diagramColors" Target="../diagrams/colors8.xml"/><Relationship Id="rId11" Type="http://schemas.openxmlformats.org/officeDocument/2006/relationships/diagramColors" Target="../diagrams/colors9.xml"/><Relationship Id="rId5" Type="http://schemas.openxmlformats.org/officeDocument/2006/relationships/diagramQuickStyle" Target="../diagrams/quickStyle8.xml"/><Relationship Id="rId15" Type="http://schemas.openxmlformats.org/officeDocument/2006/relationships/diagramQuickStyle" Target="../diagrams/quickStyle10.xml"/><Relationship Id="rId10" Type="http://schemas.openxmlformats.org/officeDocument/2006/relationships/diagramQuickStyle" Target="../diagrams/quickStyle9.xml"/><Relationship Id="rId4" Type="http://schemas.openxmlformats.org/officeDocument/2006/relationships/diagramLayout" Target="../diagrams/layout8.xml"/><Relationship Id="rId9" Type="http://schemas.openxmlformats.org/officeDocument/2006/relationships/diagramLayout" Target="../diagrams/layout9.xml"/><Relationship Id="rId1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8" Type="http://schemas.openxmlformats.org/officeDocument/2006/relationships/diagramData" Target="../diagrams/data12.xml"/><Relationship Id="rId3" Type="http://schemas.openxmlformats.org/officeDocument/2006/relationships/diagramData" Target="../diagrams/data11.xml"/><Relationship Id="rId7" Type="http://schemas.microsoft.com/office/2007/relationships/diagramDrawing" Target="../diagrams/drawing11.xml"/><Relationship Id="rId12" Type="http://schemas.microsoft.com/office/2007/relationships/diagramDrawing" Target="../diagrams/drawing12.xml"/><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diagramColors" Target="../diagrams/colors11.xml"/><Relationship Id="rId11" Type="http://schemas.openxmlformats.org/officeDocument/2006/relationships/diagramColors" Target="../diagrams/colors12.xml"/><Relationship Id="rId5" Type="http://schemas.openxmlformats.org/officeDocument/2006/relationships/diagramQuickStyle" Target="../diagrams/quickStyle11.xml"/><Relationship Id="rId10" Type="http://schemas.openxmlformats.org/officeDocument/2006/relationships/diagramQuickStyle" Target="../diagrams/quickStyle12.xml"/><Relationship Id="rId4" Type="http://schemas.openxmlformats.org/officeDocument/2006/relationships/diagramLayout" Target="../diagrams/layout11.xml"/><Relationship Id="rId9" Type="http://schemas.openxmlformats.org/officeDocument/2006/relationships/diagramLayout" Target="../diagrams/layout12.xml"/></Relationships>
</file>

<file path=ppt/slides/_rels/slide14.xml.rels><?xml version="1.0" encoding="UTF-8" standalone="yes"?>
<Relationships xmlns="http://schemas.openxmlformats.org/package/2006/relationships"><Relationship Id="rId3" Type="http://schemas.openxmlformats.org/officeDocument/2006/relationships/hyperlink" Target="https://colab.research.google.com/drive/1REu-ofzNzqsTT1cxLHIegPB0nGmwKaM0?usp=sharing" TargetMode="External"/><Relationship Id="rId2" Type="http://schemas.openxmlformats.org/officeDocument/2006/relationships/hyperlink" Target="https://physionet.org/content/mimiciv/3.1/" TargetMode="External"/><Relationship Id="rId1" Type="http://schemas.openxmlformats.org/officeDocument/2006/relationships/slideLayout" Target="../slideLayouts/slideLayout13.xml"/><Relationship Id="rId5" Type="http://schemas.openxmlformats.org/officeDocument/2006/relationships/hyperlink" Target="https://www.kaggle.com/competitions/hms-harmful-brain-activity-classification/discussion/479507#2667269" TargetMode="External"/><Relationship Id="rId4" Type="http://schemas.openxmlformats.org/officeDocument/2006/relationships/hyperlink" Target="https://pmc.ncbi.nlm.nih.gov/articles/PMC6492189/"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9.png"/><Relationship Id="rId7" Type="http://schemas.openxmlformats.org/officeDocument/2006/relationships/diagramQuickStyle" Target="../diagrams/quickStyle1.xml"/><Relationship Id="rId2" Type="http://schemas.openxmlformats.org/officeDocument/2006/relationships/image" Target="../media/image8.png"/><Relationship Id="rId1" Type="http://schemas.openxmlformats.org/officeDocument/2006/relationships/slideLayout" Target="../slideLayouts/slideLayout13.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10.png"/><Relationship Id="rId9" Type="http://schemas.microsoft.com/office/2007/relationships/diagramDrawing" Target="../diagrams/drawin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p:txBody>
          <a:bodyPr/>
          <a:lstStyle/>
          <a:p>
            <a:r>
              <a:rPr lang="en-US" dirty="0"/>
              <a:t>Agenda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a:xfrm>
            <a:off x="457200" y="2361622"/>
            <a:ext cx="3657600" cy="3510898"/>
          </a:xfrm>
        </p:spPr>
        <p:txBody>
          <a:bodyPr/>
          <a:lstStyle/>
          <a:p>
            <a:endParaRPr lang="en-US" dirty="0"/>
          </a:p>
          <a:p>
            <a:r>
              <a:rPr lang="en-US" dirty="0"/>
              <a:t>MIMIC</a:t>
            </a:r>
            <a:r>
              <a:rPr lang="he-IL" dirty="0"/>
              <a:t> </a:t>
            </a:r>
            <a:r>
              <a:rPr lang="en-US" dirty="0"/>
              <a:t> - </a:t>
            </a:r>
            <a:r>
              <a:rPr lang="he-IL" dirty="0"/>
              <a:t>מה עושים עם הדאטה?</a:t>
            </a:r>
            <a:br>
              <a:rPr lang="en-US" dirty="0"/>
            </a:br>
            <a:r>
              <a:rPr lang="he-IL" dirty="0"/>
              <a:t>נוסח הודעה</a:t>
            </a:r>
            <a:endParaRPr lang="en-US" dirty="0"/>
          </a:p>
          <a:p>
            <a:r>
              <a:rPr lang="he-IL" dirty="0"/>
              <a:t>3 רעיונות שאולי ייתנו כיוון למוצר</a:t>
            </a:r>
            <a:endParaRPr lang="en-US" dirty="0"/>
          </a:p>
        </p:txBody>
      </p:sp>
      <p:pic>
        <p:nvPicPr>
          <p:cNvPr id="34" name="Picture Placeholder 21" descr="A close-up of a stethoscope">
            <a:extLst>
              <a:ext uri="{FF2B5EF4-FFF2-40B4-BE49-F238E27FC236}">
                <a16:creationId xmlns:a16="http://schemas.microsoft.com/office/drawing/2014/main" id="{63F55FD3-B051-BD22-347E-065B72C87E1C}"/>
              </a:ext>
            </a:extLst>
          </p:cNvPr>
          <p:cNvPicPr>
            <a:picLocks noGrp="1" noChangeAspect="1"/>
          </p:cNvPicPr>
          <p:nvPr>
            <p:ph type="pic" sz="quarter" idx="13"/>
          </p:nvPr>
        </p:nvPicPr>
        <p:blipFill>
          <a:blip r:embed="rId3"/>
          <a:srcRect l="148" r="148"/>
          <a:stretch/>
        </p:blipFill>
        <p:spPr/>
      </p:pic>
    </p:spTree>
    <p:extLst>
      <p:ext uri="{BB962C8B-B14F-4D97-AF65-F5344CB8AC3E}">
        <p14:creationId xmlns:p14="http://schemas.microsoft.com/office/powerpoint/2010/main" val="2201125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A46795AD-A1FB-F3C4-47B0-D58FDD835C41}"/>
              </a:ext>
            </a:extLst>
          </p:cNvPr>
          <p:cNvGraphicFramePr/>
          <p:nvPr>
            <p:extLst>
              <p:ext uri="{D42A27DB-BD31-4B8C-83A1-F6EECF244321}">
                <p14:modId xmlns:p14="http://schemas.microsoft.com/office/powerpoint/2010/main" val="3930306987"/>
              </p:ext>
            </p:extLst>
          </p:nvPr>
        </p:nvGraphicFramePr>
        <p:xfrm>
          <a:off x="478535" y="3690537"/>
          <a:ext cx="5341112" cy="2110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5B523775-3BB4-61FB-CD51-9884A006C4AC}"/>
              </a:ext>
            </a:extLst>
          </p:cNvPr>
          <p:cNvSpPr txBox="1"/>
          <p:nvPr/>
        </p:nvSpPr>
        <p:spPr>
          <a:xfrm>
            <a:off x="397257" y="3339650"/>
            <a:ext cx="6094476" cy="369332"/>
          </a:xfrm>
          <a:prstGeom prst="rect">
            <a:avLst/>
          </a:prstGeom>
          <a:noFill/>
        </p:spPr>
        <p:txBody>
          <a:bodyPr wrap="square">
            <a:spAutoFit/>
          </a:bodyPr>
          <a:lstStyle/>
          <a:p>
            <a:pPr lvl="0"/>
            <a:r>
              <a:rPr lang="en-US" b="1" dirty="0"/>
              <a:t>Phantom Limb Pain (PLP) Overview</a:t>
            </a:r>
          </a:p>
        </p:txBody>
      </p:sp>
      <p:sp>
        <p:nvSpPr>
          <p:cNvPr id="10" name="AutoShape 6" descr="Phantom Pain | Neuromodulation Center">
            <a:extLst>
              <a:ext uri="{FF2B5EF4-FFF2-40B4-BE49-F238E27FC236}">
                <a16:creationId xmlns:a16="http://schemas.microsoft.com/office/drawing/2014/main" id="{D8424943-46BD-C159-538D-1CED14F8B1F1}"/>
              </a:ext>
            </a:extLst>
          </p:cNvPr>
          <p:cNvSpPr>
            <a:spLocks noChangeAspect="1" noChangeArrowheads="1"/>
          </p:cNvSpPr>
          <p:nvPr/>
        </p:nvSpPr>
        <p:spPr bwMode="auto">
          <a:xfrm>
            <a:off x="5952744" y="384352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AutoShape 8" descr="Phantom Pain | Neuromodulation Center">
            <a:extLst>
              <a:ext uri="{FF2B5EF4-FFF2-40B4-BE49-F238E27FC236}">
                <a16:creationId xmlns:a16="http://schemas.microsoft.com/office/drawing/2014/main" id="{73553E92-F2D8-D327-920D-907292F62C29}"/>
              </a:ext>
            </a:extLst>
          </p:cNvPr>
          <p:cNvSpPr>
            <a:spLocks noChangeAspect="1" noChangeArrowheads="1"/>
          </p:cNvSpPr>
          <p:nvPr/>
        </p:nvSpPr>
        <p:spPr bwMode="auto">
          <a:xfrm>
            <a:off x="6105144" y="3995928"/>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8A5FC375-173B-2A34-E343-269447A0319C}"/>
              </a:ext>
            </a:extLst>
          </p:cNvPr>
          <p:cNvSpPr/>
          <p:nvPr/>
        </p:nvSpPr>
        <p:spPr>
          <a:xfrm rot="5400000" flipV="1">
            <a:off x="3682319" y="3580392"/>
            <a:ext cx="4291925" cy="4571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15" name="Diagram 14">
            <a:extLst>
              <a:ext uri="{FF2B5EF4-FFF2-40B4-BE49-F238E27FC236}">
                <a16:creationId xmlns:a16="http://schemas.microsoft.com/office/drawing/2014/main" id="{3A2AD125-736D-2A11-906E-4F3BA328BAF4}"/>
              </a:ext>
            </a:extLst>
          </p:cNvPr>
          <p:cNvGraphicFramePr/>
          <p:nvPr>
            <p:extLst>
              <p:ext uri="{D42A27DB-BD31-4B8C-83A1-F6EECF244321}">
                <p14:modId xmlns:p14="http://schemas.microsoft.com/office/powerpoint/2010/main" val="3497933901"/>
              </p:ext>
            </p:extLst>
          </p:nvPr>
        </p:nvGraphicFramePr>
        <p:xfrm>
          <a:off x="5899403" y="886968"/>
          <a:ext cx="5943600" cy="535838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19" name="Diagram 18">
            <a:extLst>
              <a:ext uri="{FF2B5EF4-FFF2-40B4-BE49-F238E27FC236}">
                <a16:creationId xmlns:a16="http://schemas.microsoft.com/office/drawing/2014/main" id="{D9EA81B4-1202-56F2-9F7F-B2E4641FF83D}"/>
              </a:ext>
            </a:extLst>
          </p:cNvPr>
          <p:cNvGraphicFramePr/>
          <p:nvPr>
            <p:extLst>
              <p:ext uri="{D42A27DB-BD31-4B8C-83A1-F6EECF244321}">
                <p14:modId xmlns:p14="http://schemas.microsoft.com/office/powerpoint/2010/main" val="2602411229"/>
              </p:ext>
            </p:extLst>
          </p:nvPr>
        </p:nvGraphicFramePr>
        <p:xfrm>
          <a:off x="478535" y="1457289"/>
          <a:ext cx="5341112" cy="1683937"/>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
        <p:nvSpPr>
          <p:cNvPr id="21" name="TextBox 20">
            <a:extLst>
              <a:ext uri="{FF2B5EF4-FFF2-40B4-BE49-F238E27FC236}">
                <a16:creationId xmlns:a16="http://schemas.microsoft.com/office/drawing/2014/main" id="{58608B3C-6F40-D5F3-7207-64F0AD9155B5}"/>
              </a:ext>
            </a:extLst>
          </p:cNvPr>
          <p:cNvSpPr txBox="1"/>
          <p:nvPr/>
        </p:nvSpPr>
        <p:spPr>
          <a:xfrm>
            <a:off x="397257" y="1108786"/>
            <a:ext cx="6094476" cy="369332"/>
          </a:xfrm>
          <a:prstGeom prst="rect">
            <a:avLst/>
          </a:prstGeom>
          <a:noFill/>
        </p:spPr>
        <p:txBody>
          <a:bodyPr wrap="square">
            <a:spAutoFit/>
          </a:bodyPr>
          <a:lstStyle/>
          <a:p>
            <a:pPr lvl="0"/>
            <a:r>
              <a:rPr lang="en-US" b="1" dirty="0"/>
              <a:t>Phantom Sensation</a:t>
            </a:r>
          </a:p>
        </p:txBody>
      </p:sp>
      <p:sp>
        <p:nvSpPr>
          <p:cNvPr id="25" name="TextBox 24">
            <a:extLst>
              <a:ext uri="{FF2B5EF4-FFF2-40B4-BE49-F238E27FC236}">
                <a16:creationId xmlns:a16="http://schemas.microsoft.com/office/drawing/2014/main" id="{58E4FB06-986B-AED2-AF9E-06301B446C51}"/>
              </a:ext>
            </a:extLst>
          </p:cNvPr>
          <p:cNvSpPr txBox="1"/>
          <p:nvPr/>
        </p:nvSpPr>
        <p:spPr>
          <a:xfrm>
            <a:off x="7565385" y="5429738"/>
            <a:ext cx="5583687" cy="1446550"/>
          </a:xfrm>
          <a:prstGeom prst="rect">
            <a:avLst/>
          </a:prstGeom>
          <a:noFill/>
        </p:spPr>
        <p:txBody>
          <a:bodyPr wrap="square">
            <a:spAutoFit/>
          </a:bodyPr>
          <a:lstStyle/>
          <a:p>
            <a:pPr lvl="0"/>
            <a:r>
              <a:rPr lang="he-IL" sz="1100" b="1" dirty="0">
                <a:solidFill>
                  <a:prstClr val="black">
                    <a:hueOff val="0"/>
                    <a:satOff val="0"/>
                    <a:lumOff val="0"/>
                    <a:alphaOff val="0"/>
                  </a:prstClr>
                </a:solidFill>
                <a:latin typeface="Gill Sans MT" panose="020B0502020104020203"/>
              </a:rPr>
              <a:t>סל רגשי של טריגרים, גובה הפגיעה, גובה הקטיעה, תמיכה סוציאלית, נראות הקטיעה, האזור הקטוע, מרכיב אישיותי, </a:t>
            </a:r>
            <a:r>
              <a:rPr lang="en-US" sz="1100" b="1" dirty="0">
                <a:solidFill>
                  <a:prstClr val="black">
                    <a:hueOff val="0"/>
                    <a:satOff val="0"/>
                    <a:lumOff val="0"/>
                    <a:alphaOff val="0"/>
                  </a:prstClr>
                </a:solidFill>
                <a:latin typeface="Gill Sans MT" panose="020B0502020104020203"/>
              </a:rPr>
              <a:t>PAIN ACCEPTANCE, READINESS TO CHANGE</a:t>
            </a:r>
          </a:p>
          <a:p>
            <a:pPr lvl="0"/>
            <a:r>
              <a:rPr lang="en-US" sz="1100" dirty="0">
                <a:solidFill>
                  <a:prstClr val="black">
                    <a:hueOff val="0"/>
                    <a:satOff val="0"/>
                    <a:lumOff val="0"/>
                    <a:alphaOff val="0"/>
                  </a:prstClr>
                </a:solidFill>
                <a:latin typeface="Gill Sans MT" panose="020B0502020104020203"/>
              </a:rPr>
              <a:t>Fatigue </a:t>
            </a:r>
            <a:br>
              <a:rPr lang="en-US" sz="1100" dirty="0">
                <a:solidFill>
                  <a:prstClr val="black">
                    <a:hueOff val="0"/>
                    <a:satOff val="0"/>
                    <a:lumOff val="0"/>
                    <a:alphaOff val="0"/>
                  </a:prstClr>
                </a:solidFill>
                <a:latin typeface="Gill Sans MT" panose="020B0502020104020203"/>
              </a:rPr>
            </a:br>
            <a:r>
              <a:rPr lang="en-US" sz="1100" dirty="0">
                <a:solidFill>
                  <a:prstClr val="black">
                    <a:hueOff val="0"/>
                    <a:satOff val="0"/>
                    <a:lumOff val="0"/>
                    <a:alphaOff val="0"/>
                  </a:prstClr>
                </a:solidFill>
                <a:latin typeface="Gill Sans MT" panose="020B0502020104020203"/>
              </a:rPr>
              <a:t>anxiety</a:t>
            </a:r>
            <a:br>
              <a:rPr lang="en-US" sz="1100" dirty="0">
                <a:solidFill>
                  <a:prstClr val="black">
                    <a:hueOff val="0"/>
                    <a:satOff val="0"/>
                    <a:lumOff val="0"/>
                    <a:alphaOff val="0"/>
                  </a:prstClr>
                </a:solidFill>
                <a:latin typeface="Gill Sans MT" panose="020B0502020104020203"/>
              </a:rPr>
            </a:br>
            <a:r>
              <a:rPr lang="en-US" sz="1100" dirty="0">
                <a:solidFill>
                  <a:prstClr val="black">
                    <a:hueOff val="0"/>
                    <a:satOff val="0"/>
                    <a:lumOff val="0"/>
                    <a:alphaOff val="0"/>
                  </a:prstClr>
                </a:solidFill>
                <a:latin typeface="Gill Sans MT" panose="020B0502020104020203"/>
              </a:rPr>
              <a:t>stress</a:t>
            </a:r>
            <a:br>
              <a:rPr lang="en-US" sz="1100" dirty="0">
                <a:solidFill>
                  <a:prstClr val="black">
                    <a:hueOff val="0"/>
                    <a:satOff val="0"/>
                    <a:lumOff val="0"/>
                    <a:alphaOff val="0"/>
                  </a:prstClr>
                </a:solidFill>
                <a:latin typeface="Gill Sans MT" panose="020B0502020104020203"/>
              </a:rPr>
            </a:br>
            <a:r>
              <a:rPr lang="en-US" sz="1100" dirty="0">
                <a:solidFill>
                  <a:prstClr val="black">
                    <a:hueOff val="0"/>
                    <a:satOff val="0"/>
                    <a:lumOff val="0"/>
                    <a:alphaOff val="0"/>
                  </a:prstClr>
                </a:solidFill>
                <a:latin typeface="Gill Sans MT" panose="020B0502020104020203"/>
              </a:rPr>
              <a:t>Depression</a:t>
            </a:r>
            <a:br>
              <a:rPr lang="en-US" sz="1100" dirty="0">
                <a:solidFill>
                  <a:prstClr val="black">
                    <a:hueOff val="0"/>
                    <a:satOff val="0"/>
                    <a:lumOff val="0"/>
                    <a:alphaOff val="0"/>
                  </a:prstClr>
                </a:solidFill>
                <a:latin typeface="Gill Sans MT" panose="020B0502020104020203"/>
              </a:rPr>
            </a:br>
            <a:r>
              <a:rPr lang="en-US" sz="1100" dirty="0">
                <a:solidFill>
                  <a:prstClr val="black">
                    <a:hueOff val="0"/>
                    <a:satOff val="0"/>
                    <a:lumOff val="0"/>
                    <a:alphaOff val="0"/>
                  </a:prstClr>
                </a:solidFill>
                <a:latin typeface="Gill Sans MT" panose="020B0502020104020203"/>
              </a:rPr>
              <a:t>Infection</a:t>
            </a:r>
            <a:br>
              <a:rPr lang="en-US" sz="1100" dirty="0">
                <a:solidFill>
                  <a:prstClr val="black">
                    <a:hueOff val="0"/>
                    <a:satOff val="0"/>
                    <a:lumOff val="0"/>
                    <a:alphaOff val="0"/>
                  </a:prstClr>
                </a:solidFill>
                <a:latin typeface="Gill Sans MT" panose="020B0502020104020203"/>
              </a:rPr>
            </a:br>
            <a:r>
              <a:rPr lang="en-US" sz="1100" dirty="0" err="1">
                <a:solidFill>
                  <a:prstClr val="black">
                    <a:hueOff val="0"/>
                    <a:satOff val="0"/>
                    <a:lumOff val="0"/>
                    <a:alphaOff val="0"/>
                  </a:prstClr>
                </a:solidFill>
                <a:latin typeface="Gill Sans MT" panose="020B0502020104020203"/>
              </a:rPr>
              <a:t>Blod</a:t>
            </a:r>
            <a:r>
              <a:rPr lang="en-US" sz="1100" dirty="0">
                <a:solidFill>
                  <a:prstClr val="black">
                    <a:hueOff val="0"/>
                    <a:satOff val="0"/>
                    <a:lumOff val="0"/>
                    <a:alphaOff val="0"/>
                  </a:prstClr>
                </a:solidFill>
                <a:latin typeface="Gill Sans MT" panose="020B0502020104020203"/>
              </a:rPr>
              <a:t> flow issues</a:t>
            </a:r>
          </a:p>
        </p:txBody>
      </p:sp>
    </p:spTree>
    <p:extLst>
      <p:ext uri="{BB962C8B-B14F-4D97-AF65-F5344CB8AC3E}">
        <p14:creationId xmlns:p14="http://schemas.microsoft.com/office/powerpoint/2010/main" val="435195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3C1CBF-AEFB-E364-FA2B-55B4DCEEB873}"/>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A91739B2-AF6B-D7B7-274E-E92BA9383838}"/>
              </a:ext>
            </a:extLst>
          </p:cNvPr>
          <p:cNvGraphicFramePr/>
          <p:nvPr>
            <p:extLst>
              <p:ext uri="{D42A27DB-BD31-4B8C-83A1-F6EECF244321}">
                <p14:modId xmlns:p14="http://schemas.microsoft.com/office/powerpoint/2010/main" val="4238548280"/>
              </p:ext>
            </p:extLst>
          </p:nvPr>
        </p:nvGraphicFramePr>
        <p:xfrm>
          <a:off x="8058912" y="716031"/>
          <a:ext cx="3683000" cy="27129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6" name="Diagram 15">
            <a:extLst>
              <a:ext uri="{FF2B5EF4-FFF2-40B4-BE49-F238E27FC236}">
                <a16:creationId xmlns:a16="http://schemas.microsoft.com/office/drawing/2014/main" id="{26E0D838-0AB8-6FBA-BAD4-21D9964F7AB9}"/>
              </a:ext>
            </a:extLst>
          </p:cNvPr>
          <p:cNvGraphicFramePr/>
          <p:nvPr>
            <p:extLst>
              <p:ext uri="{D42A27DB-BD31-4B8C-83A1-F6EECF244321}">
                <p14:modId xmlns:p14="http://schemas.microsoft.com/office/powerpoint/2010/main" val="2800222911"/>
              </p:ext>
            </p:extLst>
          </p:nvPr>
        </p:nvGraphicFramePr>
        <p:xfrm>
          <a:off x="4394963" y="-568392"/>
          <a:ext cx="3271011" cy="594014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21" name="Diagram 20">
            <a:extLst>
              <a:ext uri="{FF2B5EF4-FFF2-40B4-BE49-F238E27FC236}">
                <a16:creationId xmlns:a16="http://schemas.microsoft.com/office/drawing/2014/main" id="{003F25F5-A2A4-4686-827A-533836E2F174}"/>
              </a:ext>
            </a:extLst>
          </p:cNvPr>
          <p:cNvGraphicFramePr/>
          <p:nvPr>
            <p:extLst>
              <p:ext uri="{D42A27DB-BD31-4B8C-83A1-F6EECF244321}">
                <p14:modId xmlns:p14="http://schemas.microsoft.com/office/powerpoint/2010/main" val="3400070597"/>
              </p:ext>
            </p:extLst>
          </p:nvPr>
        </p:nvGraphicFramePr>
        <p:xfrm>
          <a:off x="468377" y="716031"/>
          <a:ext cx="3683000" cy="2657855"/>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pSp>
        <p:nvGrpSpPr>
          <p:cNvPr id="23" name="Group 22">
            <a:extLst>
              <a:ext uri="{FF2B5EF4-FFF2-40B4-BE49-F238E27FC236}">
                <a16:creationId xmlns:a16="http://schemas.microsoft.com/office/drawing/2014/main" id="{B2C4F830-BD66-28A8-0586-664AA6AA2534}"/>
              </a:ext>
            </a:extLst>
          </p:cNvPr>
          <p:cNvGrpSpPr/>
          <p:nvPr/>
        </p:nvGrpSpPr>
        <p:grpSpPr>
          <a:xfrm>
            <a:off x="468377" y="200375"/>
            <a:ext cx="5713348" cy="790256"/>
            <a:chOff x="0" y="0"/>
            <a:chExt cx="5713348" cy="790256"/>
          </a:xfrm>
        </p:grpSpPr>
        <p:sp>
          <p:nvSpPr>
            <p:cNvPr id="24" name="Rectangle 23">
              <a:extLst>
                <a:ext uri="{FF2B5EF4-FFF2-40B4-BE49-F238E27FC236}">
                  <a16:creationId xmlns:a16="http://schemas.microsoft.com/office/drawing/2014/main" id="{3794AA27-B66B-501C-8EBD-1DC6434B57C2}"/>
                </a:ext>
              </a:extLst>
            </p:cNvPr>
            <p:cNvSpPr/>
            <p:nvPr/>
          </p:nvSpPr>
          <p:spPr>
            <a:xfrm>
              <a:off x="0" y="0"/>
              <a:ext cx="3683000" cy="790256"/>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25" name="TextBox 24">
              <a:extLst>
                <a:ext uri="{FF2B5EF4-FFF2-40B4-BE49-F238E27FC236}">
                  <a16:creationId xmlns:a16="http://schemas.microsoft.com/office/drawing/2014/main" id="{AA74E0BF-FA0D-0E1F-51A8-FD54FE630CED}"/>
                </a:ext>
              </a:extLst>
            </p:cNvPr>
            <p:cNvSpPr txBox="1"/>
            <p:nvPr/>
          </p:nvSpPr>
          <p:spPr>
            <a:xfrm>
              <a:off x="0" y="0"/>
              <a:ext cx="5713348" cy="790256"/>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US" sz="1600" b="1" kern="1200" dirty="0"/>
                <a:t>Treatment Challenges and Approaches</a:t>
              </a:r>
            </a:p>
          </p:txBody>
        </p:sp>
      </p:grpSp>
      <p:sp>
        <p:nvSpPr>
          <p:cNvPr id="2" name="Rectangle 1">
            <a:extLst>
              <a:ext uri="{FF2B5EF4-FFF2-40B4-BE49-F238E27FC236}">
                <a16:creationId xmlns:a16="http://schemas.microsoft.com/office/drawing/2014/main" id="{0A8BF2DE-236C-3C33-F22C-7C46FE663C06}"/>
              </a:ext>
            </a:extLst>
          </p:cNvPr>
          <p:cNvSpPr/>
          <p:nvPr/>
        </p:nvSpPr>
        <p:spPr>
          <a:xfrm>
            <a:off x="446534" y="475672"/>
            <a:ext cx="11295378" cy="95828"/>
          </a:xfrm>
          <a:prstGeom prst="rect">
            <a:avLst/>
          </a:prstGeom>
          <a:solidFill>
            <a:srgbClr val="658E9F"/>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5459444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4C4EEC45-8893-F738-7CE4-3F2574D068B9}"/>
            </a:ext>
          </a:extLst>
        </p:cNvPr>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C406E25A-825A-3F73-E12D-374C220D13E6}"/>
              </a:ext>
            </a:extLst>
          </p:cNvPr>
          <p:cNvGraphicFramePr/>
          <p:nvPr>
            <p:extLst>
              <p:ext uri="{D42A27DB-BD31-4B8C-83A1-F6EECF244321}">
                <p14:modId xmlns:p14="http://schemas.microsoft.com/office/powerpoint/2010/main" val="2791823322"/>
              </p:ext>
            </p:extLst>
          </p:nvPr>
        </p:nvGraphicFramePr>
        <p:xfrm>
          <a:off x="390526" y="609600"/>
          <a:ext cx="3714749" cy="4857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8C9B9B80-F7DB-96D7-F723-BD6C57BD4C72}"/>
              </a:ext>
            </a:extLst>
          </p:cNvPr>
          <p:cNvSpPr txBox="1"/>
          <p:nvPr/>
        </p:nvSpPr>
        <p:spPr>
          <a:xfrm>
            <a:off x="257175" y="153055"/>
            <a:ext cx="4467225" cy="276999"/>
          </a:xfrm>
          <a:prstGeom prst="rect">
            <a:avLst/>
          </a:prstGeom>
          <a:noFill/>
        </p:spPr>
        <p:txBody>
          <a:bodyPr wrap="square">
            <a:spAutoFit/>
          </a:bodyPr>
          <a:lstStyle/>
          <a:p>
            <a:pPr lvl="0"/>
            <a:r>
              <a:rPr lang="en-US" sz="1200" b="1" dirty="0"/>
              <a:t>Emerging Solutions and Need for Further Research</a:t>
            </a:r>
          </a:p>
        </p:txBody>
      </p:sp>
      <p:sp>
        <p:nvSpPr>
          <p:cNvPr id="7" name="TextBox 6">
            <a:extLst>
              <a:ext uri="{FF2B5EF4-FFF2-40B4-BE49-F238E27FC236}">
                <a16:creationId xmlns:a16="http://schemas.microsoft.com/office/drawing/2014/main" id="{1F67B2F1-BAE5-1EA4-E652-62BFBE315387}"/>
              </a:ext>
            </a:extLst>
          </p:cNvPr>
          <p:cNvSpPr txBox="1"/>
          <p:nvPr/>
        </p:nvSpPr>
        <p:spPr>
          <a:xfrm>
            <a:off x="4505325" y="105825"/>
            <a:ext cx="3133725" cy="369332"/>
          </a:xfrm>
          <a:prstGeom prst="rect">
            <a:avLst/>
          </a:prstGeom>
          <a:noFill/>
        </p:spPr>
        <p:txBody>
          <a:bodyPr wrap="square">
            <a:spAutoFit/>
          </a:bodyPr>
          <a:lstStyle/>
          <a:p>
            <a:pPr lvl="0"/>
            <a:r>
              <a:rPr lang="en-US" sz="1800" b="1" dirty="0"/>
              <a:t>Neurofeedback Approach</a:t>
            </a:r>
          </a:p>
        </p:txBody>
      </p:sp>
      <p:graphicFrame>
        <p:nvGraphicFramePr>
          <p:cNvPr id="17" name="Diagram 16">
            <a:extLst>
              <a:ext uri="{FF2B5EF4-FFF2-40B4-BE49-F238E27FC236}">
                <a16:creationId xmlns:a16="http://schemas.microsoft.com/office/drawing/2014/main" id="{50C1159A-6434-34D5-7137-481244DA177F}"/>
              </a:ext>
            </a:extLst>
          </p:cNvPr>
          <p:cNvGraphicFramePr/>
          <p:nvPr>
            <p:extLst>
              <p:ext uri="{D42A27DB-BD31-4B8C-83A1-F6EECF244321}">
                <p14:modId xmlns:p14="http://schemas.microsoft.com/office/powerpoint/2010/main" val="3854262168"/>
              </p:ext>
            </p:extLst>
          </p:nvPr>
        </p:nvGraphicFramePr>
        <p:xfrm>
          <a:off x="4238625" y="609600"/>
          <a:ext cx="3714749" cy="584835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6" name="TextBox 25">
            <a:extLst>
              <a:ext uri="{FF2B5EF4-FFF2-40B4-BE49-F238E27FC236}">
                <a16:creationId xmlns:a16="http://schemas.microsoft.com/office/drawing/2014/main" id="{2C77FC6E-2F81-8864-2AD6-B4B805EE1CDA}"/>
              </a:ext>
            </a:extLst>
          </p:cNvPr>
          <p:cNvSpPr txBox="1"/>
          <p:nvPr/>
        </p:nvSpPr>
        <p:spPr>
          <a:xfrm>
            <a:off x="8372475" y="60722"/>
            <a:ext cx="3133725" cy="369332"/>
          </a:xfrm>
          <a:prstGeom prst="rect">
            <a:avLst/>
          </a:prstGeom>
          <a:noFill/>
        </p:spPr>
        <p:txBody>
          <a:bodyPr wrap="square">
            <a:spAutoFit/>
          </a:bodyPr>
          <a:lstStyle/>
          <a:p>
            <a:pPr lvl="0"/>
            <a:r>
              <a:rPr lang="en-US" sz="1800" b="1" dirty="0"/>
              <a:t>Model Design</a:t>
            </a:r>
          </a:p>
        </p:txBody>
      </p:sp>
      <p:graphicFrame>
        <p:nvGraphicFramePr>
          <p:cNvPr id="27" name="Diagram 26">
            <a:extLst>
              <a:ext uri="{FF2B5EF4-FFF2-40B4-BE49-F238E27FC236}">
                <a16:creationId xmlns:a16="http://schemas.microsoft.com/office/drawing/2014/main" id="{72EF0E6C-4C15-9860-8B87-CE3ACD088BC5}"/>
              </a:ext>
            </a:extLst>
          </p:cNvPr>
          <p:cNvGraphicFramePr/>
          <p:nvPr>
            <p:extLst>
              <p:ext uri="{D42A27DB-BD31-4B8C-83A1-F6EECF244321}">
                <p14:modId xmlns:p14="http://schemas.microsoft.com/office/powerpoint/2010/main" val="3756355929"/>
              </p:ext>
            </p:extLst>
          </p:nvPr>
        </p:nvGraphicFramePr>
        <p:xfrm>
          <a:off x="8039098" y="609599"/>
          <a:ext cx="3714749" cy="5133975"/>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1755459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01960D30-F77D-856B-977B-17ADE9B383E6}"/>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3B10B502-95E9-CFAF-536C-25E4AEBE15FE}"/>
              </a:ext>
            </a:extLst>
          </p:cNvPr>
          <p:cNvSpPr txBox="1"/>
          <p:nvPr/>
        </p:nvSpPr>
        <p:spPr>
          <a:xfrm>
            <a:off x="762000" y="86775"/>
            <a:ext cx="3133725" cy="369332"/>
          </a:xfrm>
          <a:prstGeom prst="rect">
            <a:avLst/>
          </a:prstGeom>
          <a:noFill/>
        </p:spPr>
        <p:txBody>
          <a:bodyPr wrap="square">
            <a:spAutoFit/>
          </a:bodyPr>
          <a:lstStyle/>
          <a:p>
            <a:pPr lvl="0"/>
            <a:r>
              <a:rPr lang="en-US" b="1" dirty="0"/>
              <a:t>Competitors in Israel</a:t>
            </a:r>
            <a:endParaRPr lang="en-US" sz="1800" b="1" dirty="0"/>
          </a:p>
        </p:txBody>
      </p:sp>
      <p:sp>
        <p:nvSpPr>
          <p:cNvPr id="3" name="TextBox 2">
            <a:extLst>
              <a:ext uri="{FF2B5EF4-FFF2-40B4-BE49-F238E27FC236}">
                <a16:creationId xmlns:a16="http://schemas.microsoft.com/office/drawing/2014/main" id="{752F93C1-A240-1E10-8DFF-DF9AF5EF5030}"/>
              </a:ext>
            </a:extLst>
          </p:cNvPr>
          <p:cNvSpPr txBox="1"/>
          <p:nvPr/>
        </p:nvSpPr>
        <p:spPr>
          <a:xfrm>
            <a:off x="4791075" y="86775"/>
            <a:ext cx="6096000" cy="369332"/>
          </a:xfrm>
          <a:prstGeom prst="rect">
            <a:avLst/>
          </a:prstGeom>
          <a:noFill/>
        </p:spPr>
        <p:txBody>
          <a:bodyPr wrap="square">
            <a:spAutoFit/>
          </a:bodyPr>
          <a:lstStyle/>
          <a:p>
            <a:pPr lvl="0"/>
            <a:r>
              <a:rPr lang="en-US" b="1" dirty="0"/>
              <a:t>Competitors Globally</a:t>
            </a:r>
            <a:endParaRPr lang="en-US" sz="1800" b="1" dirty="0"/>
          </a:p>
        </p:txBody>
      </p:sp>
      <p:graphicFrame>
        <p:nvGraphicFramePr>
          <p:cNvPr id="10" name="Diagram 9">
            <a:extLst>
              <a:ext uri="{FF2B5EF4-FFF2-40B4-BE49-F238E27FC236}">
                <a16:creationId xmlns:a16="http://schemas.microsoft.com/office/drawing/2014/main" id="{D1272BDC-564F-36CA-06FB-1D24F0C014C0}"/>
              </a:ext>
            </a:extLst>
          </p:cNvPr>
          <p:cNvGraphicFramePr/>
          <p:nvPr>
            <p:extLst>
              <p:ext uri="{D42A27DB-BD31-4B8C-83A1-F6EECF244321}">
                <p14:modId xmlns:p14="http://schemas.microsoft.com/office/powerpoint/2010/main" val="3953011762"/>
              </p:ext>
            </p:extLst>
          </p:nvPr>
        </p:nvGraphicFramePr>
        <p:xfrm>
          <a:off x="4238625" y="619124"/>
          <a:ext cx="3714749" cy="51339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Diagram 10">
            <a:extLst>
              <a:ext uri="{FF2B5EF4-FFF2-40B4-BE49-F238E27FC236}">
                <a16:creationId xmlns:a16="http://schemas.microsoft.com/office/drawing/2014/main" id="{F3FC189C-8CD5-2621-88F8-42BD3C374917}"/>
              </a:ext>
            </a:extLst>
          </p:cNvPr>
          <p:cNvGraphicFramePr/>
          <p:nvPr>
            <p:extLst>
              <p:ext uri="{D42A27DB-BD31-4B8C-83A1-F6EECF244321}">
                <p14:modId xmlns:p14="http://schemas.microsoft.com/office/powerpoint/2010/main" val="1356080995"/>
              </p:ext>
            </p:extLst>
          </p:nvPr>
        </p:nvGraphicFramePr>
        <p:xfrm>
          <a:off x="381000" y="619124"/>
          <a:ext cx="3714749" cy="513397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213318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2DA55205-F527-A92B-52F1-4C40CCF18B16}"/>
              </a:ext>
            </a:extLst>
          </p:cNvPr>
          <p:cNvSpPr>
            <a:spLocks noGrp="1"/>
          </p:cNvSpPr>
          <p:nvPr>
            <p:ph type="subTitle" idx="1"/>
          </p:nvPr>
        </p:nvSpPr>
        <p:spPr>
          <a:xfrm>
            <a:off x="-3162300" y="-33563"/>
            <a:ext cx="9144000" cy="2052320"/>
          </a:xfrm>
        </p:spPr>
        <p:txBody>
          <a:bodyPr/>
          <a:lstStyle/>
          <a:p>
            <a:r>
              <a:rPr lang="en-US" sz="2800" b="1" dirty="0"/>
              <a:t>References</a:t>
            </a:r>
          </a:p>
        </p:txBody>
      </p:sp>
      <p:sp>
        <p:nvSpPr>
          <p:cNvPr id="12" name="TextBox 11">
            <a:extLst>
              <a:ext uri="{FF2B5EF4-FFF2-40B4-BE49-F238E27FC236}">
                <a16:creationId xmlns:a16="http://schemas.microsoft.com/office/drawing/2014/main" id="{EC089FE7-23CC-584E-CC5C-5F4767895F5F}"/>
              </a:ext>
            </a:extLst>
          </p:cNvPr>
          <p:cNvSpPr txBox="1"/>
          <p:nvPr/>
        </p:nvSpPr>
        <p:spPr>
          <a:xfrm>
            <a:off x="2105028" y="2465892"/>
            <a:ext cx="8901110" cy="461665"/>
          </a:xfrm>
          <a:prstGeom prst="rect">
            <a:avLst/>
          </a:prstGeom>
          <a:noFill/>
        </p:spPr>
        <p:txBody>
          <a:bodyPr wrap="square">
            <a:spAutoFit/>
          </a:bodyPr>
          <a:lstStyle/>
          <a:p>
            <a:r>
              <a:rPr lang="en-US" sz="2400" dirty="0">
                <a:hlinkClick r:id="rId2"/>
              </a:rPr>
              <a:t>Possible Dataset of mimic iv</a:t>
            </a:r>
            <a:r>
              <a:rPr lang="en-US" sz="2400" dirty="0"/>
              <a:t> (Published October 11 2024)</a:t>
            </a:r>
          </a:p>
        </p:txBody>
      </p:sp>
      <p:sp>
        <p:nvSpPr>
          <p:cNvPr id="14" name="TextBox 13">
            <a:extLst>
              <a:ext uri="{FF2B5EF4-FFF2-40B4-BE49-F238E27FC236}">
                <a16:creationId xmlns:a16="http://schemas.microsoft.com/office/drawing/2014/main" id="{53B07E9E-93EF-1E5D-B0FC-669B5A056FF8}"/>
              </a:ext>
            </a:extLst>
          </p:cNvPr>
          <p:cNvSpPr txBox="1"/>
          <p:nvPr/>
        </p:nvSpPr>
        <p:spPr>
          <a:xfrm>
            <a:off x="2105025" y="3061106"/>
            <a:ext cx="7417588" cy="461665"/>
          </a:xfrm>
          <a:prstGeom prst="rect">
            <a:avLst/>
          </a:prstGeom>
          <a:noFill/>
        </p:spPr>
        <p:txBody>
          <a:bodyPr wrap="square">
            <a:spAutoFit/>
          </a:bodyPr>
          <a:lstStyle/>
          <a:p>
            <a:r>
              <a:rPr lang="en-US" sz="2400" dirty="0">
                <a:hlinkClick r:id="rId3"/>
              </a:rPr>
              <a:t>Mimic iv extraction tutorial on </a:t>
            </a:r>
            <a:r>
              <a:rPr lang="en-US" sz="2400" dirty="0" err="1">
                <a:hlinkClick r:id="rId3"/>
              </a:rPr>
              <a:t>Googlecolab</a:t>
            </a:r>
            <a:endParaRPr lang="en-US" sz="2400" dirty="0"/>
          </a:p>
        </p:txBody>
      </p:sp>
      <p:sp>
        <p:nvSpPr>
          <p:cNvPr id="19" name="TextBox 18">
            <a:extLst>
              <a:ext uri="{FF2B5EF4-FFF2-40B4-BE49-F238E27FC236}">
                <a16:creationId xmlns:a16="http://schemas.microsoft.com/office/drawing/2014/main" id="{1DC03EC3-59EE-FA36-38D4-E18BEE695B2C}"/>
              </a:ext>
            </a:extLst>
          </p:cNvPr>
          <p:cNvSpPr txBox="1"/>
          <p:nvPr/>
        </p:nvSpPr>
        <p:spPr>
          <a:xfrm>
            <a:off x="2105025" y="3757491"/>
            <a:ext cx="9446934" cy="461665"/>
          </a:xfrm>
          <a:prstGeom prst="rect">
            <a:avLst/>
          </a:prstGeom>
          <a:noFill/>
        </p:spPr>
        <p:txBody>
          <a:bodyPr wrap="square">
            <a:spAutoFit/>
          </a:bodyPr>
          <a:lstStyle/>
          <a:p>
            <a:r>
              <a:rPr lang="en-US" sz="2400" dirty="0">
                <a:hlinkClick r:id="rId4"/>
              </a:rPr>
              <a:t>PLP Neurofeedback idea Article</a:t>
            </a:r>
            <a:endParaRPr lang="en-US" sz="2400" dirty="0"/>
          </a:p>
        </p:txBody>
      </p:sp>
      <p:sp>
        <p:nvSpPr>
          <p:cNvPr id="24" name="TextBox 23">
            <a:extLst>
              <a:ext uri="{FF2B5EF4-FFF2-40B4-BE49-F238E27FC236}">
                <a16:creationId xmlns:a16="http://schemas.microsoft.com/office/drawing/2014/main" id="{91356421-5C99-FB2A-2F60-1AFB005ED32B}"/>
              </a:ext>
            </a:extLst>
          </p:cNvPr>
          <p:cNvSpPr txBox="1"/>
          <p:nvPr/>
        </p:nvSpPr>
        <p:spPr>
          <a:xfrm>
            <a:off x="2105025" y="1400175"/>
            <a:ext cx="8901113" cy="830997"/>
          </a:xfrm>
          <a:prstGeom prst="rect">
            <a:avLst/>
          </a:prstGeom>
          <a:noFill/>
        </p:spPr>
        <p:txBody>
          <a:bodyPr wrap="square">
            <a:spAutoFit/>
          </a:bodyPr>
          <a:lstStyle/>
          <a:p>
            <a:r>
              <a:rPr lang="en-US" sz="2400" dirty="0">
                <a:hlinkClick r:id="rId5"/>
              </a:rPr>
              <a:t>Discussion on the benefits of converting EEG signals to spectrograms for neurofeedback applications.</a:t>
            </a:r>
            <a:endParaRPr lang="en-US" sz="2400" dirty="0"/>
          </a:p>
        </p:txBody>
      </p:sp>
    </p:spTree>
    <p:extLst>
      <p:ext uri="{BB962C8B-B14F-4D97-AF65-F5344CB8AC3E}">
        <p14:creationId xmlns:p14="http://schemas.microsoft.com/office/powerpoint/2010/main" val="35082331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45F57C09-E027-B261-AD70-E2E995A9099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D627511-1BF7-32F5-2AC3-86E98357E2BE}"/>
              </a:ext>
            </a:extLst>
          </p:cNvPr>
          <p:cNvSpPr txBox="1"/>
          <p:nvPr/>
        </p:nvSpPr>
        <p:spPr>
          <a:xfrm>
            <a:off x="1010836" y="1076836"/>
            <a:ext cx="6096000" cy="369332"/>
          </a:xfrm>
          <a:prstGeom prst="rect">
            <a:avLst/>
          </a:prstGeom>
          <a:noFill/>
        </p:spPr>
        <p:txBody>
          <a:bodyPr wrap="square">
            <a:spAutoFit/>
          </a:bodyPr>
          <a:lstStyle/>
          <a:p>
            <a:r>
              <a:rPr lang="en-US" b="1" dirty="0">
                <a:solidFill>
                  <a:srgbClr val="0E0E0E"/>
                </a:solidFill>
                <a:latin typeface="Calibri" panose="020F0502020204030204" pitchFamily="34" charset="0"/>
              </a:rPr>
              <a:t>References:</a:t>
            </a:r>
            <a:endParaRPr lang="en-US" dirty="0"/>
          </a:p>
        </p:txBody>
      </p:sp>
      <p:pic>
        <p:nvPicPr>
          <p:cNvPr id="4" name="Picture 3">
            <a:extLst>
              <a:ext uri="{FF2B5EF4-FFF2-40B4-BE49-F238E27FC236}">
                <a16:creationId xmlns:a16="http://schemas.microsoft.com/office/drawing/2014/main" id="{F592A793-8817-AC1F-1D71-8579BEF07E81}"/>
              </a:ext>
            </a:extLst>
          </p:cNvPr>
          <p:cNvPicPr>
            <a:picLocks noChangeAspect="1"/>
          </p:cNvPicPr>
          <p:nvPr/>
        </p:nvPicPr>
        <p:blipFill>
          <a:blip r:embed="rId3"/>
          <a:stretch>
            <a:fillRect/>
          </a:stretch>
        </p:blipFill>
        <p:spPr>
          <a:xfrm>
            <a:off x="0" y="12272"/>
            <a:ext cx="12192000" cy="6833455"/>
          </a:xfrm>
          <a:prstGeom prst="rect">
            <a:avLst/>
          </a:prstGeom>
        </p:spPr>
      </p:pic>
      <p:pic>
        <p:nvPicPr>
          <p:cNvPr id="5" name="Picture 4">
            <a:extLst>
              <a:ext uri="{FF2B5EF4-FFF2-40B4-BE49-F238E27FC236}">
                <a16:creationId xmlns:a16="http://schemas.microsoft.com/office/drawing/2014/main" id="{C0236615-4C3C-AA4D-FDDC-91E92CB013C3}"/>
              </a:ext>
            </a:extLst>
          </p:cNvPr>
          <p:cNvPicPr>
            <a:picLocks noChangeAspect="1"/>
          </p:cNvPicPr>
          <p:nvPr/>
        </p:nvPicPr>
        <p:blipFill>
          <a:blip r:embed="rId4"/>
          <a:stretch>
            <a:fillRect/>
          </a:stretch>
        </p:blipFill>
        <p:spPr>
          <a:xfrm>
            <a:off x="308755" y="275785"/>
            <a:ext cx="11574490" cy="6306430"/>
          </a:xfrm>
          <a:prstGeom prst="rect">
            <a:avLst/>
          </a:prstGeom>
        </p:spPr>
      </p:pic>
    </p:spTree>
    <p:extLst>
      <p:ext uri="{BB962C8B-B14F-4D97-AF65-F5344CB8AC3E}">
        <p14:creationId xmlns:p14="http://schemas.microsoft.com/office/powerpoint/2010/main" val="2038893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242C84-1B35-81EB-FF5E-9ACCF11F6831}"/>
              </a:ext>
            </a:extLst>
          </p:cNvPr>
          <p:cNvPicPr>
            <a:picLocks noChangeAspect="1"/>
          </p:cNvPicPr>
          <p:nvPr/>
        </p:nvPicPr>
        <p:blipFill>
          <a:blip r:embed="rId2"/>
          <a:stretch>
            <a:fillRect/>
          </a:stretch>
        </p:blipFill>
        <p:spPr>
          <a:xfrm>
            <a:off x="6326565" y="1315641"/>
            <a:ext cx="4867954" cy="4934639"/>
          </a:xfrm>
          <a:prstGeom prst="rect">
            <a:avLst/>
          </a:prstGeom>
        </p:spPr>
      </p:pic>
      <p:pic>
        <p:nvPicPr>
          <p:cNvPr id="9" name="Picture 8">
            <a:extLst>
              <a:ext uri="{FF2B5EF4-FFF2-40B4-BE49-F238E27FC236}">
                <a16:creationId xmlns:a16="http://schemas.microsoft.com/office/drawing/2014/main" id="{7CF5C918-37F3-D797-0881-CAA64E63FD49}"/>
              </a:ext>
            </a:extLst>
          </p:cNvPr>
          <p:cNvPicPr>
            <a:picLocks noChangeAspect="1"/>
          </p:cNvPicPr>
          <p:nvPr/>
        </p:nvPicPr>
        <p:blipFill>
          <a:blip r:embed="rId3"/>
          <a:stretch>
            <a:fillRect/>
          </a:stretch>
        </p:blipFill>
        <p:spPr>
          <a:xfrm>
            <a:off x="387881" y="2308041"/>
            <a:ext cx="4758279" cy="4011561"/>
          </a:xfrm>
          <a:prstGeom prst="rect">
            <a:avLst/>
          </a:prstGeom>
        </p:spPr>
      </p:pic>
      <p:sp>
        <p:nvSpPr>
          <p:cNvPr id="11" name="TextBox 10">
            <a:extLst>
              <a:ext uri="{FF2B5EF4-FFF2-40B4-BE49-F238E27FC236}">
                <a16:creationId xmlns:a16="http://schemas.microsoft.com/office/drawing/2014/main" id="{1DE84E82-6CAC-3611-2E57-08D55B1A1FBB}"/>
              </a:ext>
            </a:extLst>
          </p:cNvPr>
          <p:cNvSpPr txBox="1"/>
          <p:nvPr/>
        </p:nvSpPr>
        <p:spPr>
          <a:xfrm>
            <a:off x="517837" y="83854"/>
            <a:ext cx="6094476" cy="369332"/>
          </a:xfrm>
          <a:prstGeom prst="rect">
            <a:avLst/>
          </a:prstGeom>
          <a:noFill/>
        </p:spPr>
        <p:txBody>
          <a:bodyPr wrap="square">
            <a:spAutoFit/>
          </a:bodyPr>
          <a:lstStyle/>
          <a:p>
            <a:pPr lvl="0"/>
            <a:r>
              <a:rPr lang="en-US" b="1" dirty="0"/>
              <a:t>Mimic iv dataset progress</a:t>
            </a:r>
          </a:p>
        </p:txBody>
      </p:sp>
    </p:spTree>
    <p:extLst>
      <p:ext uri="{BB962C8B-B14F-4D97-AF65-F5344CB8AC3E}">
        <p14:creationId xmlns:p14="http://schemas.microsoft.com/office/powerpoint/2010/main" val="30441271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A6ED3D-A590-2CA0-7E58-B093D5F4445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9D706C48-7C50-7E03-4EC7-86318776A699}"/>
              </a:ext>
            </a:extLst>
          </p:cNvPr>
          <p:cNvSpPr txBox="1"/>
          <p:nvPr/>
        </p:nvSpPr>
        <p:spPr>
          <a:xfrm>
            <a:off x="826558" y="831173"/>
            <a:ext cx="11031793" cy="2951514"/>
          </a:xfrm>
          <a:prstGeom prst="rect">
            <a:avLst/>
          </a:prstGeom>
          <a:noFill/>
        </p:spPr>
        <p:txBody>
          <a:bodyPr wrap="square">
            <a:spAutoFit/>
          </a:bodyPr>
          <a:lstStyle/>
          <a:p>
            <a:pPr algn="r" rtl="1">
              <a:lnSpc>
                <a:spcPct val="150000"/>
              </a:lnSpc>
            </a:pPr>
            <a:r>
              <a:rPr lang="he-IL" dirty="0"/>
              <a:t>שלום לכולם,</a:t>
            </a:r>
            <a:br>
              <a:rPr lang="he-IL" dirty="0"/>
            </a:br>
            <a:r>
              <a:rPr lang="he-IL" dirty="0"/>
              <a:t>אנחנו צוות מחקר מטעם עמותת </a:t>
            </a:r>
            <a:r>
              <a:rPr lang="en-US" dirty="0"/>
              <a:t>BRAINSTORMIL </a:t>
            </a:r>
            <a:r>
              <a:rPr lang="he-IL" dirty="0"/>
              <a:t>במסגרת תכנית </a:t>
            </a:r>
            <a:r>
              <a:rPr lang="en-US" dirty="0"/>
              <a:t>ALPHAWAVE, </a:t>
            </a:r>
            <a:r>
              <a:rPr lang="he-IL" dirty="0"/>
              <a:t>המתמקד בפיתוח פתרונות חדשניים להקלת כאבי </a:t>
            </a:r>
            <a:r>
              <a:rPr lang="he-IL" dirty="0" err="1"/>
              <a:t>פאנטום</a:t>
            </a:r>
            <a:r>
              <a:rPr lang="he-IL" dirty="0"/>
              <a:t>. נשמח לשמוע חוויות אישיות ותובנות ממי שחוו כאבים אלה בגפה קטועה ב-5–10 השנים האחרונות.</a:t>
            </a:r>
            <a:br>
              <a:rPr lang="he-IL" dirty="0"/>
            </a:br>
            <a:r>
              <a:rPr lang="he-IL" dirty="0"/>
              <a:t>השתתפותכם יכולה לתרום משמעותית לשיפור הטיפולים הקיימים.</a:t>
            </a:r>
            <a:br>
              <a:rPr lang="he-IL" dirty="0"/>
            </a:br>
            <a:r>
              <a:rPr lang="he-IL" dirty="0"/>
              <a:t>נשמח לתאם שיחה בטלפון או בזום אם זה מתאים לכם.</a:t>
            </a:r>
            <a:br>
              <a:rPr lang="he-IL" dirty="0"/>
            </a:br>
            <a:r>
              <a:rPr lang="he-IL" dirty="0"/>
              <a:t>תודה רבה,</a:t>
            </a:r>
            <a:br>
              <a:rPr lang="he-IL" dirty="0"/>
            </a:br>
            <a:r>
              <a:rPr lang="he-IL" dirty="0"/>
              <a:t>שובל – 0528034567, </a:t>
            </a:r>
            <a:r>
              <a:rPr lang="en-US" dirty="0"/>
              <a:t>shovalb9@gmail.com</a:t>
            </a:r>
            <a:endParaRPr lang="he-IL" dirty="0">
              <a:latin typeface="+mj-lt"/>
            </a:endParaRPr>
          </a:p>
        </p:txBody>
      </p:sp>
      <p:sp>
        <p:nvSpPr>
          <p:cNvPr id="6" name="TextBox 5">
            <a:extLst>
              <a:ext uri="{FF2B5EF4-FFF2-40B4-BE49-F238E27FC236}">
                <a16:creationId xmlns:a16="http://schemas.microsoft.com/office/drawing/2014/main" id="{EDD90D78-729D-FD77-1B04-937B36FE1263}"/>
              </a:ext>
            </a:extLst>
          </p:cNvPr>
          <p:cNvSpPr txBox="1"/>
          <p:nvPr/>
        </p:nvSpPr>
        <p:spPr>
          <a:xfrm>
            <a:off x="9659244" y="76399"/>
            <a:ext cx="6094476" cy="369332"/>
          </a:xfrm>
          <a:prstGeom prst="rect">
            <a:avLst/>
          </a:prstGeom>
          <a:noFill/>
        </p:spPr>
        <p:txBody>
          <a:bodyPr wrap="square">
            <a:spAutoFit/>
          </a:bodyPr>
          <a:lstStyle/>
          <a:p>
            <a:pPr lvl="0"/>
            <a:r>
              <a:rPr lang="he-IL" b="1" dirty="0"/>
              <a:t>נוסח הודעה לאישור </a:t>
            </a:r>
            <a:endParaRPr lang="en-US" b="1" dirty="0"/>
          </a:p>
        </p:txBody>
      </p:sp>
    </p:spTree>
    <p:extLst>
      <p:ext uri="{BB962C8B-B14F-4D97-AF65-F5344CB8AC3E}">
        <p14:creationId xmlns:p14="http://schemas.microsoft.com/office/powerpoint/2010/main" val="1032796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04F0BF-684E-D727-03F4-0AAE105338B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E8949E4-31BF-C445-D8CD-1D610328CE59}"/>
              </a:ext>
            </a:extLst>
          </p:cNvPr>
          <p:cNvSpPr txBox="1"/>
          <p:nvPr/>
        </p:nvSpPr>
        <p:spPr>
          <a:xfrm>
            <a:off x="9659244" y="76399"/>
            <a:ext cx="6094476" cy="369332"/>
          </a:xfrm>
          <a:prstGeom prst="rect">
            <a:avLst/>
          </a:prstGeom>
          <a:noFill/>
        </p:spPr>
        <p:txBody>
          <a:bodyPr wrap="square">
            <a:spAutoFit/>
          </a:bodyPr>
          <a:lstStyle/>
          <a:p>
            <a:pPr lvl="0"/>
            <a:r>
              <a:rPr lang="he-IL" b="1" dirty="0"/>
              <a:t>נוסח הודעה לאישור </a:t>
            </a:r>
            <a:endParaRPr lang="en-US" b="1" dirty="0"/>
          </a:p>
        </p:txBody>
      </p:sp>
      <p:pic>
        <p:nvPicPr>
          <p:cNvPr id="4" name="Picture 3">
            <a:extLst>
              <a:ext uri="{FF2B5EF4-FFF2-40B4-BE49-F238E27FC236}">
                <a16:creationId xmlns:a16="http://schemas.microsoft.com/office/drawing/2014/main" id="{93982E37-883E-8C86-19BB-47528DC1301E}"/>
              </a:ext>
            </a:extLst>
          </p:cNvPr>
          <p:cNvPicPr>
            <a:picLocks noChangeAspect="1"/>
          </p:cNvPicPr>
          <p:nvPr/>
        </p:nvPicPr>
        <p:blipFill>
          <a:blip r:embed="rId2"/>
          <a:stretch>
            <a:fillRect/>
          </a:stretch>
        </p:blipFill>
        <p:spPr>
          <a:xfrm>
            <a:off x="0" y="1076645"/>
            <a:ext cx="7536264" cy="2908131"/>
          </a:xfrm>
          <a:prstGeom prst="rect">
            <a:avLst/>
          </a:prstGeom>
        </p:spPr>
      </p:pic>
    </p:spTree>
    <p:extLst>
      <p:ext uri="{BB962C8B-B14F-4D97-AF65-F5344CB8AC3E}">
        <p14:creationId xmlns:p14="http://schemas.microsoft.com/office/powerpoint/2010/main" val="2703249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21244B-A6BB-4CE7-549C-266FB2EEDF99}"/>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F37357A0-1EFD-4579-89BC-0505F1C034D9}"/>
              </a:ext>
            </a:extLst>
          </p:cNvPr>
          <p:cNvSpPr txBox="1"/>
          <p:nvPr/>
        </p:nvSpPr>
        <p:spPr>
          <a:xfrm>
            <a:off x="512466" y="774452"/>
            <a:ext cx="11495314" cy="2308324"/>
          </a:xfrm>
          <a:prstGeom prst="rect">
            <a:avLst/>
          </a:prstGeom>
          <a:noFill/>
        </p:spPr>
        <p:txBody>
          <a:bodyPr wrap="square">
            <a:spAutoFit/>
          </a:bodyPr>
          <a:lstStyle/>
          <a:p>
            <a:r>
              <a:rPr lang="en-US" b="1" dirty="0"/>
              <a:t>Solution 1: Adaptive Neurofeedback and Haptic Feedback System</a:t>
            </a:r>
            <a:endParaRPr lang="en-US" dirty="0"/>
          </a:p>
          <a:p>
            <a:pPr>
              <a:buFont typeface="Arial" panose="020B0604020202020204" pitchFamily="34" charset="0"/>
              <a:buChar char="•"/>
            </a:pPr>
            <a:r>
              <a:rPr lang="en-US" b="1" dirty="0"/>
              <a:t>Technology</a:t>
            </a:r>
            <a:r>
              <a:rPr lang="en-US" dirty="0"/>
              <a:t>: Use a neurofeedback platform that visualizes brain activity related to pain processing. Pair this with wearable haptic devices that deliver sensations matching real-time brain activity.</a:t>
            </a:r>
          </a:p>
          <a:p>
            <a:pPr>
              <a:buFont typeface="Arial" panose="020B0604020202020204" pitchFamily="34" charset="0"/>
              <a:buChar char="•"/>
            </a:pPr>
            <a:r>
              <a:rPr lang="en-US" b="1" dirty="0"/>
              <a:t>How It Works</a:t>
            </a:r>
            <a:r>
              <a:rPr lang="en-US" dirty="0"/>
              <a:t>: Patients engage in neurofeedback training to reduce pain perception, while haptic devices provide sensory feedback to “trick” the brain into feeling the limb. The system learns and adjusts feedback patterns to optimize efficacy.</a:t>
            </a:r>
          </a:p>
          <a:p>
            <a:pPr>
              <a:buFont typeface="Arial" panose="020B0604020202020204" pitchFamily="34" charset="0"/>
              <a:buChar char="•"/>
            </a:pPr>
            <a:r>
              <a:rPr lang="en-US" b="1" dirty="0"/>
              <a:t>Innovation</a:t>
            </a:r>
            <a:r>
              <a:rPr lang="en-US" dirty="0"/>
              <a:t>: Real-time adaptation using AI to tailor haptic feedback and neurofeedback training, reinforcing the brain’s natural pain modulation mechanisms.</a:t>
            </a:r>
          </a:p>
        </p:txBody>
      </p:sp>
      <p:sp>
        <p:nvSpPr>
          <p:cNvPr id="8" name="TextBox 7">
            <a:extLst>
              <a:ext uri="{FF2B5EF4-FFF2-40B4-BE49-F238E27FC236}">
                <a16:creationId xmlns:a16="http://schemas.microsoft.com/office/drawing/2014/main" id="{1433F358-C07C-7714-BBE9-D7212A8013BF}"/>
              </a:ext>
            </a:extLst>
          </p:cNvPr>
          <p:cNvSpPr txBox="1"/>
          <p:nvPr/>
        </p:nvSpPr>
        <p:spPr>
          <a:xfrm>
            <a:off x="512465" y="3173831"/>
            <a:ext cx="11414927" cy="2031325"/>
          </a:xfrm>
          <a:prstGeom prst="rect">
            <a:avLst/>
          </a:prstGeom>
          <a:noFill/>
        </p:spPr>
        <p:txBody>
          <a:bodyPr wrap="square">
            <a:spAutoFit/>
          </a:bodyPr>
          <a:lstStyle/>
          <a:p>
            <a:r>
              <a:rPr lang="en-US" b="1" dirty="0"/>
              <a:t>Solution 2: Hybrid Mirror Therapy with Augmented Reality (AR)</a:t>
            </a:r>
            <a:endParaRPr lang="en-US" dirty="0"/>
          </a:p>
          <a:p>
            <a:pPr>
              <a:buFont typeface="Arial" panose="020B0604020202020204" pitchFamily="34" charset="0"/>
              <a:buChar char="•"/>
            </a:pPr>
            <a:r>
              <a:rPr lang="en-US" b="1" dirty="0"/>
              <a:t>Technology</a:t>
            </a:r>
            <a:r>
              <a:rPr lang="en-US" dirty="0"/>
              <a:t>: Use AR glasses to enhance mirror therapy by projecting an augmented representation of the missing limb. Integrate this with EMG sensors to detect phantom limb muscle activity, providing visual and haptic feedback.</a:t>
            </a:r>
          </a:p>
          <a:p>
            <a:pPr>
              <a:buFont typeface="Arial" panose="020B0604020202020204" pitchFamily="34" charset="0"/>
              <a:buChar char="•"/>
            </a:pPr>
            <a:r>
              <a:rPr lang="en-US" b="1" dirty="0"/>
              <a:t>How It Works</a:t>
            </a:r>
            <a:r>
              <a:rPr lang="en-US" dirty="0"/>
              <a:t>: Patients see and control a virtual limb, with muscle activity recorded and translated into corresponding movements and sensations. This multi-sensory approach engages visual, proprioceptive, and haptic systems simultaneously.</a:t>
            </a:r>
          </a:p>
          <a:p>
            <a:pPr>
              <a:buFont typeface="Arial" panose="020B0604020202020204" pitchFamily="34" charset="0"/>
              <a:buChar char="•"/>
            </a:pPr>
            <a:r>
              <a:rPr lang="en-US" b="1" dirty="0"/>
              <a:t>Innovation</a:t>
            </a:r>
            <a:r>
              <a:rPr lang="en-US" dirty="0"/>
              <a:t>: Combines traditional mirror therapy principles with immersive AR and muscle feedback, potentially increasing neuroplasticity and pain relief duration.</a:t>
            </a:r>
          </a:p>
        </p:txBody>
      </p:sp>
    </p:spTree>
    <p:extLst>
      <p:ext uri="{BB962C8B-B14F-4D97-AF65-F5344CB8AC3E}">
        <p14:creationId xmlns:p14="http://schemas.microsoft.com/office/powerpoint/2010/main" val="18671651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A5B2AF-6A65-BBA1-BAAD-AE6F2D95FB9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D1C6297-C4CC-E969-6300-9AE1453CF5B6}"/>
              </a:ext>
            </a:extLst>
          </p:cNvPr>
          <p:cNvSpPr txBox="1"/>
          <p:nvPr/>
        </p:nvSpPr>
        <p:spPr>
          <a:xfrm>
            <a:off x="545122" y="700598"/>
            <a:ext cx="8960617" cy="2585323"/>
          </a:xfrm>
          <a:prstGeom prst="rect">
            <a:avLst/>
          </a:prstGeom>
          <a:noFill/>
        </p:spPr>
        <p:txBody>
          <a:bodyPr wrap="square">
            <a:spAutoFit/>
          </a:bodyPr>
          <a:lstStyle/>
          <a:p>
            <a:pPr>
              <a:buFont typeface="+mj-lt"/>
              <a:buAutoNum type="arabicPeriod"/>
            </a:pPr>
            <a:r>
              <a:rPr lang="en-US" b="1" dirty="0"/>
              <a:t>Solution 3: Personalized Non-Invasive Brain Stimulation</a:t>
            </a:r>
            <a:endParaRPr lang="en-US" dirty="0"/>
          </a:p>
          <a:p>
            <a:pPr marL="742950" lvl="1" indent="-285750">
              <a:buFont typeface="+mj-lt"/>
              <a:buAutoNum type="arabicPeriod"/>
            </a:pPr>
            <a:r>
              <a:rPr lang="en-US" b="1" dirty="0"/>
              <a:t>Technology</a:t>
            </a:r>
            <a:r>
              <a:rPr lang="en-US" dirty="0"/>
              <a:t>: Use EEG to monitor brain activity associated with pain. Apply non-invasive brain stimulation (like </a:t>
            </a:r>
            <a:r>
              <a:rPr lang="en-US" dirty="0" err="1"/>
              <a:t>tDCS</a:t>
            </a:r>
            <a:r>
              <a:rPr lang="en-US" dirty="0"/>
              <a:t>) in targeted brain areas, adjusting stimulation patterns based on real-time EEG data.</a:t>
            </a:r>
          </a:p>
          <a:p>
            <a:pPr marL="742950" lvl="1" indent="-285750">
              <a:buFont typeface="+mj-lt"/>
              <a:buAutoNum type="arabicPeriod"/>
            </a:pPr>
            <a:r>
              <a:rPr lang="en-US" b="1" dirty="0"/>
              <a:t>How It Works</a:t>
            </a:r>
            <a:r>
              <a:rPr lang="en-US" dirty="0"/>
              <a:t>: A closed-loop system where brain stimulation is tailored to the individual’s neural pain signature, promoting long-lasting brain reorganization and pain reduction.</a:t>
            </a:r>
          </a:p>
          <a:p>
            <a:pPr marL="742950" lvl="1" indent="-285750">
              <a:buFont typeface="+mj-lt"/>
              <a:buAutoNum type="arabicPeriod"/>
            </a:pPr>
            <a:r>
              <a:rPr lang="en-US" b="1" dirty="0"/>
              <a:t>Innovation</a:t>
            </a:r>
            <a:r>
              <a:rPr lang="en-US" dirty="0"/>
              <a:t>: A smart, adaptable system that continuously learns and refines treatment, improving efficacy over time.</a:t>
            </a:r>
          </a:p>
        </p:txBody>
      </p:sp>
    </p:spTree>
    <p:extLst>
      <p:ext uri="{BB962C8B-B14F-4D97-AF65-F5344CB8AC3E}">
        <p14:creationId xmlns:p14="http://schemas.microsoft.com/office/powerpoint/2010/main" val="6666625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FEC270-83BA-CB1A-5A13-B7134B6C4B7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BB86F68-2CFB-2BE0-9EAA-6051D842C200}"/>
              </a:ext>
            </a:extLst>
          </p:cNvPr>
          <p:cNvSpPr txBox="1"/>
          <p:nvPr/>
        </p:nvSpPr>
        <p:spPr>
          <a:xfrm>
            <a:off x="580102" y="760585"/>
            <a:ext cx="11159613" cy="2031325"/>
          </a:xfrm>
          <a:prstGeom prst="rect">
            <a:avLst/>
          </a:prstGeom>
          <a:noFill/>
        </p:spPr>
        <p:txBody>
          <a:bodyPr wrap="square">
            <a:spAutoFit/>
          </a:bodyPr>
          <a:lstStyle/>
          <a:p>
            <a:r>
              <a:rPr lang="en-US" b="1" dirty="0"/>
              <a:t>Step 5: Research Existing Solutions and Identify Collaboration Opportunities</a:t>
            </a:r>
          </a:p>
          <a:p>
            <a:pPr>
              <a:buFont typeface="+mj-lt"/>
              <a:buAutoNum type="arabicPeriod"/>
            </a:pPr>
            <a:r>
              <a:rPr lang="en-US" b="1" dirty="0"/>
              <a:t>Review Current Methods</a:t>
            </a:r>
            <a:r>
              <a:rPr lang="en-US" dirty="0"/>
              <a:t>: Analyze the efficacy of existing therapies like mirror therapy, VR applications, and neuromodulation techniques.</a:t>
            </a:r>
          </a:p>
          <a:p>
            <a:pPr>
              <a:buFont typeface="+mj-lt"/>
              <a:buAutoNum type="arabicPeriod"/>
            </a:pPr>
            <a:r>
              <a:rPr lang="en-US" b="1" dirty="0"/>
              <a:t>Collaboration Ideas</a:t>
            </a:r>
            <a:r>
              <a:rPr lang="en-US" dirty="0"/>
              <a:t>:</a:t>
            </a:r>
          </a:p>
          <a:p>
            <a:pPr marL="742950" lvl="1" indent="-285750">
              <a:buFont typeface="+mj-lt"/>
              <a:buAutoNum type="arabicPeriod"/>
            </a:pPr>
            <a:r>
              <a:rPr lang="en-US" b="1" dirty="0"/>
              <a:t>Interdisciplinary Teams</a:t>
            </a:r>
            <a:r>
              <a:rPr lang="en-US" dirty="0"/>
              <a:t>: Work with engineers, neuroscientists, and pain management specialists.</a:t>
            </a:r>
          </a:p>
          <a:p>
            <a:pPr marL="742950" lvl="1" indent="-285750">
              <a:buFont typeface="+mj-lt"/>
              <a:buAutoNum type="arabicPeriod"/>
            </a:pPr>
            <a:r>
              <a:rPr lang="en-US" b="1" dirty="0"/>
              <a:t>Tech Companies</a:t>
            </a:r>
            <a:r>
              <a:rPr lang="en-US" dirty="0"/>
              <a:t>: Collaborate with firms specializing in wearables or AR/VR technology for development support.</a:t>
            </a:r>
          </a:p>
        </p:txBody>
      </p:sp>
      <p:sp>
        <p:nvSpPr>
          <p:cNvPr id="4" name="TextBox 3">
            <a:extLst>
              <a:ext uri="{FF2B5EF4-FFF2-40B4-BE49-F238E27FC236}">
                <a16:creationId xmlns:a16="http://schemas.microsoft.com/office/drawing/2014/main" id="{608F4872-4672-8E5B-BBAF-61BCD20C4D29}"/>
              </a:ext>
            </a:extLst>
          </p:cNvPr>
          <p:cNvSpPr txBox="1"/>
          <p:nvPr/>
        </p:nvSpPr>
        <p:spPr>
          <a:xfrm>
            <a:off x="481781" y="3226225"/>
            <a:ext cx="10830232" cy="3139321"/>
          </a:xfrm>
          <a:prstGeom prst="rect">
            <a:avLst/>
          </a:prstGeom>
          <a:noFill/>
        </p:spPr>
        <p:txBody>
          <a:bodyPr wrap="square">
            <a:spAutoFit/>
          </a:bodyPr>
          <a:lstStyle/>
          <a:p>
            <a:r>
              <a:rPr lang="en-US" b="1" dirty="0"/>
              <a:t>Step 4: Address Implementation Challenges</a:t>
            </a:r>
          </a:p>
          <a:p>
            <a:pPr>
              <a:buFont typeface="+mj-lt"/>
              <a:buAutoNum type="arabicPeriod"/>
            </a:pPr>
            <a:r>
              <a:rPr lang="en-US" b="1" dirty="0"/>
              <a:t>Technological Feasibility</a:t>
            </a:r>
            <a:r>
              <a:rPr lang="en-US" dirty="0"/>
              <a:t>:</a:t>
            </a:r>
          </a:p>
          <a:p>
            <a:pPr marL="742950" lvl="1" indent="-285750">
              <a:buFont typeface="+mj-lt"/>
              <a:buAutoNum type="arabicPeriod"/>
            </a:pPr>
            <a:r>
              <a:rPr lang="en-US" dirty="0"/>
              <a:t>Use off-the-shelf components where possible (e.g., AR glasses, wearable haptics) to prototype quickly.</a:t>
            </a:r>
          </a:p>
          <a:p>
            <a:pPr marL="742950" lvl="1" indent="-285750">
              <a:buFont typeface="+mj-lt"/>
              <a:buAutoNum type="arabicPeriod"/>
            </a:pPr>
            <a:r>
              <a:rPr lang="en-US" dirty="0"/>
              <a:t>Collaborate with neuroscience researchers to fine-tune neurofeedback and brain stimulation methods.</a:t>
            </a:r>
          </a:p>
          <a:p>
            <a:pPr>
              <a:buFont typeface="+mj-lt"/>
              <a:buAutoNum type="arabicPeriod"/>
            </a:pPr>
            <a:r>
              <a:rPr lang="en-US" b="1" dirty="0"/>
              <a:t>Clinical Validation</a:t>
            </a:r>
            <a:r>
              <a:rPr lang="en-US" dirty="0"/>
              <a:t>:</a:t>
            </a:r>
          </a:p>
          <a:p>
            <a:pPr marL="742950" lvl="1" indent="-285750">
              <a:buFont typeface="+mj-lt"/>
              <a:buAutoNum type="arabicPeriod"/>
            </a:pPr>
            <a:r>
              <a:rPr lang="en-US" dirty="0"/>
              <a:t>Start with small-scale clinical trials to test safety and effectiveness.</a:t>
            </a:r>
          </a:p>
          <a:p>
            <a:pPr marL="742950" lvl="1" indent="-285750">
              <a:buFont typeface="+mj-lt"/>
              <a:buAutoNum type="arabicPeriod"/>
            </a:pPr>
            <a:r>
              <a:rPr lang="en-US" dirty="0"/>
              <a:t>Use wearable EEG and haptic devices to collect extensive data for model improvement and personalization.</a:t>
            </a:r>
          </a:p>
          <a:p>
            <a:pPr>
              <a:buFont typeface="+mj-lt"/>
              <a:buAutoNum type="arabicPeriod"/>
            </a:pPr>
            <a:r>
              <a:rPr lang="en-US" b="1" dirty="0"/>
              <a:t>User Experience</a:t>
            </a:r>
            <a:r>
              <a:rPr lang="en-US" dirty="0"/>
              <a:t>:</a:t>
            </a:r>
          </a:p>
          <a:p>
            <a:pPr marL="742950" lvl="1" indent="-285750">
              <a:buFont typeface="+mj-lt"/>
              <a:buAutoNum type="arabicPeriod"/>
            </a:pPr>
            <a:r>
              <a:rPr lang="en-US" dirty="0"/>
              <a:t>Ensure the devices are comfortable, non-intrusive, and easy to use daily.</a:t>
            </a:r>
          </a:p>
          <a:p>
            <a:pPr marL="742950" lvl="1" indent="-285750">
              <a:buFont typeface="+mj-lt"/>
              <a:buAutoNum type="arabicPeriod"/>
            </a:pPr>
            <a:r>
              <a:rPr lang="en-US" dirty="0"/>
              <a:t>Offer gamified neurofeedback exercises to keep patients engaged and motivated.</a:t>
            </a:r>
          </a:p>
        </p:txBody>
      </p:sp>
    </p:spTree>
    <p:extLst>
      <p:ext uri="{BB962C8B-B14F-4D97-AF65-F5344CB8AC3E}">
        <p14:creationId xmlns:p14="http://schemas.microsoft.com/office/powerpoint/2010/main" val="1342337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4BAA4D-0273-C0A8-0CF7-22AB2127AEA3}"/>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5627925E-D6C2-F234-EDDC-300B5240DF28}"/>
              </a:ext>
            </a:extLst>
          </p:cNvPr>
          <p:cNvSpPr txBox="1"/>
          <p:nvPr/>
        </p:nvSpPr>
        <p:spPr>
          <a:xfrm>
            <a:off x="629264" y="828562"/>
            <a:ext cx="6096000" cy="3416320"/>
          </a:xfrm>
          <a:prstGeom prst="rect">
            <a:avLst/>
          </a:prstGeom>
          <a:noFill/>
        </p:spPr>
        <p:txBody>
          <a:bodyPr wrap="square">
            <a:spAutoFit/>
          </a:bodyPr>
          <a:lstStyle/>
          <a:p>
            <a:r>
              <a:rPr lang="en-US" b="1" dirty="0"/>
              <a:t>Step 6: Evaluate and Refine the Proposed Solutions</a:t>
            </a:r>
          </a:p>
          <a:p>
            <a:pPr>
              <a:buFont typeface="+mj-lt"/>
              <a:buAutoNum type="arabicPeriod"/>
            </a:pPr>
            <a:r>
              <a:rPr lang="en-US" dirty="0"/>
              <a:t>Gather feedback from medical professionals and patients to understand practical challenges.</a:t>
            </a:r>
          </a:p>
          <a:p>
            <a:pPr>
              <a:buFont typeface="+mj-lt"/>
              <a:buAutoNum type="arabicPeriod"/>
            </a:pPr>
            <a:r>
              <a:rPr lang="en-US" dirty="0"/>
              <a:t>Use iterative prototyping and testing to refine the technology, focusing on both effectiveness and patient comfort.</a:t>
            </a:r>
          </a:p>
          <a:p>
            <a:r>
              <a:rPr lang="en-US" b="1" dirty="0"/>
              <a:t>Step 7: Potential for Future Expansion</a:t>
            </a:r>
          </a:p>
          <a:p>
            <a:pPr>
              <a:buFont typeface="+mj-lt"/>
              <a:buAutoNum type="arabicPeriod"/>
            </a:pPr>
            <a:r>
              <a:rPr lang="en-US" dirty="0"/>
              <a:t>If successful, expand the technology to other types of chronic pain management.</a:t>
            </a:r>
          </a:p>
          <a:p>
            <a:pPr>
              <a:buFont typeface="+mj-lt"/>
              <a:buAutoNum type="arabicPeriod"/>
            </a:pPr>
            <a:r>
              <a:rPr lang="en-US" dirty="0"/>
              <a:t>Explore integrating AI-driven analytics to continuously learn and optimize treatment for each user.</a:t>
            </a:r>
          </a:p>
          <a:p>
            <a:r>
              <a:rPr lang="en-US" dirty="0"/>
              <a:t>Would you like to explore any of these solutions in more depth or discuss another direction?</a:t>
            </a:r>
          </a:p>
        </p:txBody>
      </p:sp>
    </p:spTree>
    <p:extLst>
      <p:ext uri="{BB962C8B-B14F-4D97-AF65-F5344CB8AC3E}">
        <p14:creationId xmlns:p14="http://schemas.microsoft.com/office/powerpoint/2010/main" val="1186999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AD7CC52-1032-3ED2-8CF3-78B52B87D961}"/>
              </a:ext>
            </a:extLst>
          </p:cNvPr>
          <p:cNvGrpSpPr/>
          <p:nvPr/>
        </p:nvGrpSpPr>
        <p:grpSpPr>
          <a:xfrm>
            <a:off x="6400575" y="1013173"/>
            <a:ext cx="5472293" cy="2899534"/>
            <a:chOff x="4256857" y="527350"/>
            <a:chExt cx="7316221" cy="3761726"/>
          </a:xfrm>
        </p:grpSpPr>
        <p:pic>
          <p:nvPicPr>
            <p:cNvPr id="5" name="Picture 4">
              <a:extLst>
                <a:ext uri="{FF2B5EF4-FFF2-40B4-BE49-F238E27FC236}">
                  <a16:creationId xmlns:a16="http://schemas.microsoft.com/office/drawing/2014/main" id="{165C4B71-8878-F6F5-D757-467B10CA5B45}"/>
                </a:ext>
              </a:extLst>
            </p:cNvPr>
            <p:cNvPicPr>
              <a:picLocks noChangeAspect="1"/>
            </p:cNvPicPr>
            <p:nvPr/>
          </p:nvPicPr>
          <p:blipFill>
            <a:blip r:embed="rId2"/>
            <a:stretch>
              <a:fillRect/>
            </a:stretch>
          </p:blipFill>
          <p:spPr>
            <a:xfrm>
              <a:off x="4256857" y="1212072"/>
              <a:ext cx="7316221" cy="3077004"/>
            </a:xfrm>
            <a:prstGeom prst="rect">
              <a:avLst/>
            </a:prstGeom>
          </p:spPr>
        </p:pic>
        <p:pic>
          <p:nvPicPr>
            <p:cNvPr id="7" name="Picture 6">
              <a:extLst>
                <a:ext uri="{FF2B5EF4-FFF2-40B4-BE49-F238E27FC236}">
                  <a16:creationId xmlns:a16="http://schemas.microsoft.com/office/drawing/2014/main" id="{447086E7-5B7E-ECC2-35C5-2943C0FCF45C}"/>
                </a:ext>
              </a:extLst>
            </p:cNvPr>
            <p:cNvPicPr>
              <a:picLocks noChangeAspect="1"/>
            </p:cNvPicPr>
            <p:nvPr/>
          </p:nvPicPr>
          <p:blipFill>
            <a:blip r:embed="rId3"/>
            <a:stretch>
              <a:fillRect/>
            </a:stretch>
          </p:blipFill>
          <p:spPr>
            <a:xfrm>
              <a:off x="6319307" y="527350"/>
              <a:ext cx="3191320" cy="847843"/>
            </a:xfrm>
            <a:prstGeom prst="rect">
              <a:avLst/>
            </a:prstGeom>
          </p:spPr>
        </p:pic>
      </p:grpSp>
      <p:pic>
        <p:nvPicPr>
          <p:cNvPr id="10" name="Picture 9">
            <a:extLst>
              <a:ext uri="{FF2B5EF4-FFF2-40B4-BE49-F238E27FC236}">
                <a16:creationId xmlns:a16="http://schemas.microsoft.com/office/drawing/2014/main" id="{9D36E52B-E7DF-FF36-FAE2-6F4D8CF2202C}"/>
              </a:ext>
            </a:extLst>
          </p:cNvPr>
          <p:cNvPicPr>
            <a:picLocks noChangeAspect="1"/>
          </p:cNvPicPr>
          <p:nvPr/>
        </p:nvPicPr>
        <p:blipFill>
          <a:blip r:embed="rId4"/>
          <a:stretch>
            <a:fillRect/>
          </a:stretch>
        </p:blipFill>
        <p:spPr>
          <a:xfrm>
            <a:off x="763141" y="746623"/>
            <a:ext cx="5472294" cy="3977212"/>
          </a:xfrm>
          <a:prstGeom prst="rect">
            <a:avLst/>
          </a:prstGeom>
        </p:spPr>
      </p:pic>
      <p:sp>
        <p:nvSpPr>
          <p:cNvPr id="13" name="Rectangle 1">
            <a:extLst>
              <a:ext uri="{FF2B5EF4-FFF2-40B4-BE49-F238E27FC236}">
                <a16:creationId xmlns:a16="http://schemas.microsoft.com/office/drawing/2014/main" id="{0174135B-DBB7-7001-863E-23C2AD89DFB4}"/>
              </a:ext>
            </a:extLst>
          </p:cNvPr>
          <p:cNvSpPr>
            <a:spLocks noChangeArrowheads="1"/>
          </p:cNvSpPr>
          <p:nvPr/>
        </p:nvSpPr>
        <p:spPr bwMode="auto">
          <a:xfrm>
            <a:off x="1" y="5250507"/>
            <a:ext cx="11991356"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r" defTabSz="914400" rtl="1"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graphicFrame>
        <p:nvGraphicFramePr>
          <p:cNvPr id="2" name="Diagram 1">
            <a:extLst>
              <a:ext uri="{FF2B5EF4-FFF2-40B4-BE49-F238E27FC236}">
                <a16:creationId xmlns:a16="http://schemas.microsoft.com/office/drawing/2014/main" id="{D9D2646B-2BE3-64E9-55D1-8582FCB936B0}"/>
              </a:ext>
            </a:extLst>
          </p:cNvPr>
          <p:cNvGraphicFramePr/>
          <p:nvPr>
            <p:extLst>
              <p:ext uri="{D42A27DB-BD31-4B8C-83A1-F6EECF244321}">
                <p14:modId xmlns:p14="http://schemas.microsoft.com/office/powerpoint/2010/main" val="4122158973"/>
              </p:ext>
            </p:extLst>
          </p:nvPr>
        </p:nvGraphicFramePr>
        <p:xfrm>
          <a:off x="536448" y="5693824"/>
          <a:ext cx="10918461" cy="139718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pSp>
        <p:nvGrpSpPr>
          <p:cNvPr id="14" name="Group 13">
            <a:extLst>
              <a:ext uri="{FF2B5EF4-FFF2-40B4-BE49-F238E27FC236}">
                <a16:creationId xmlns:a16="http://schemas.microsoft.com/office/drawing/2014/main" id="{2FA931C3-A561-232B-638D-D4AC4411C6DC}"/>
              </a:ext>
            </a:extLst>
          </p:cNvPr>
          <p:cNvGrpSpPr/>
          <p:nvPr/>
        </p:nvGrpSpPr>
        <p:grpSpPr>
          <a:xfrm>
            <a:off x="536447" y="4995234"/>
            <a:ext cx="11454910" cy="698590"/>
            <a:chOff x="0" y="0"/>
            <a:chExt cx="10918461" cy="698590"/>
          </a:xfrm>
        </p:grpSpPr>
        <p:sp>
          <p:nvSpPr>
            <p:cNvPr id="15" name="Rectangle 14">
              <a:extLst>
                <a:ext uri="{FF2B5EF4-FFF2-40B4-BE49-F238E27FC236}">
                  <a16:creationId xmlns:a16="http://schemas.microsoft.com/office/drawing/2014/main" id="{E4C179D5-E90D-05E6-B7C7-D5988AF6864E}"/>
                </a:ext>
              </a:extLst>
            </p:cNvPr>
            <p:cNvSpPr/>
            <p:nvPr/>
          </p:nvSpPr>
          <p:spPr>
            <a:xfrm>
              <a:off x="0" y="0"/>
              <a:ext cx="10918461" cy="69859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16" name="TextBox 15">
              <a:extLst>
                <a:ext uri="{FF2B5EF4-FFF2-40B4-BE49-F238E27FC236}">
                  <a16:creationId xmlns:a16="http://schemas.microsoft.com/office/drawing/2014/main" id="{96494C16-E1BB-3725-56EB-F965439B3FEA}"/>
                </a:ext>
              </a:extLst>
            </p:cNvPr>
            <p:cNvSpPr txBox="1"/>
            <p:nvPr/>
          </p:nvSpPr>
          <p:spPr>
            <a:xfrm>
              <a:off x="0" y="0"/>
              <a:ext cx="10918461" cy="69859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kern="1200" dirty="0"/>
                <a:t>Purchasing a private prosthesis abroad, particularly </a:t>
              </a:r>
              <a:r>
                <a:rPr lang="en-US" sz="1400" kern="1200" dirty="0"/>
                <a:t>in the U.S.,</a:t>
              </a:r>
              <a:r>
                <a:rPr lang="en-US" sz="1400" b="1" kern="1200" dirty="0"/>
                <a:t> involves very high costs</a:t>
              </a:r>
              <a:r>
                <a:rPr lang="en-US" sz="1400" kern="1200" dirty="0"/>
                <a:t> to the individual patient</a:t>
              </a:r>
              <a:r>
                <a:rPr lang="he-IL" sz="1400" kern="1200" dirty="0"/>
                <a:t> - </a:t>
              </a:r>
              <a:r>
                <a:rPr lang="en-US" sz="1400" kern="1200" dirty="0"/>
                <a:t>ranging from</a:t>
              </a:r>
              <a:r>
                <a:rPr lang="en-US" sz="1400" b="1" kern="1200" dirty="0"/>
                <a:t> tens to hundreds of thousands of dollars</a:t>
              </a:r>
              <a:r>
                <a:rPr lang="en-US" sz="1400" b="1" dirty="0"/>
                <a:t> for each </a:t>
              </a:r>
              <a:r>
                <a:rPr lang="en-US" sz="1400" b="1" dirty="0" err="1"/>
                <a:t>indiviual</a:t>
              </a:r>
              <a:r>
                <a:rPr lang="en-US" sz="1400" b="0" kern="1200" dirty="0"/>
                <a:t>, depending on the type of amputation.</a:t>
              </a:r>
              <a:br>
                <a:rPr lang="en-US" sz="1400" b="0" kern="1200" dirty="0"/>
              </a:br>
              <a:r>
                <a:rPr kumimoji="0" lang="en-US" altLang="en-US" sz="1400" b="0" i="0" u="none" strike="noStrike" kern="1200" cap="none" normalizeH="0" baseline="0" dirty="0">
                  <a:ln/>
                  <a:effectLst/>
                  <a:latin typeface="Arial" panose="020B0604020202020204" pitchFamily="34" charset="0"/>
                  <a:cs typeface="Arial" panose="020B0604020202020204" pitchFamily="34" charset="0"/>
                </a:rPr>
                <a:t>Additional costs include flights, accommodation, training, and rehabilitation, often abroad.</a:t>
              </a:r>
              <a:endParaRPr lang="en-US" sz="1400" b="0" kern="1200" dirty="0"/>
            </a:p>
          </p:txBody>
        </p:sp>
      </p:grpSp>
    </p:spTree>
    <p:extLst>
      <p:ext uri="{BB962C8B-B14F-4D97-AF65-F5344CB8AC3E}">
        <p14:creationId xmlns:p14="http://schemas.microsoft.com/office/powerpoint/2010/main" val="1449947732"/>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00B2AC-C335-4100-B8B3-2D9F49A7290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9D1F84C-D1FD-4B1B-9CFD-8E0D96AC4DF2}">
  <ds:schemaRefs>
    <ds:schemaRef ds:uri="http://schemas.microsoft.com/sharepoint/v3/contenttype/forms"/>
  </ds:schemaRefs>
</ds:datastoreItem>
</file>

<file path=customXml/itemProps3.xml><?xml version="1.0" encoding="utf-8"?>
<ds:datastoreItem xmlns:ds="http://schemas.openxmlformats.org/officeDocument/2006/customXml" ds:itemID="{0037C456-A6DA-4DEE-A3FB-4EC3058FD0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{611F8B30-7501-4D3F-B393-1AA295F0ABED}tf45205285_win32</Template>
  <TotalTime>6094</TotalTime>
  <Words>1697</Words>
  <Application>Microsoft Office PowerPoint</Application>
  <PresentationFormat>Widescreen</PresentationFormat>
  <Paragraphs>102</Paragraphs>
  <Slides>15</Slides>
  <Notes>6</Notes>
  <HiddenSlides>6</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Gill Sans MT</vt:lpstr>
      <vt:lpstr>Wingdings 2</vt:lpstr>
      <vt:lpstr>DividendVTI</vt:lpstr>
      <vt:lpstr>Agenda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Shoval Benjer</dc:creator>
  <cp:lastModifiedBy>Shoval Benjer</cp:lastModifiedBy>
  <cp:revision>18</cp:revision>
  <dcterms:created xsi:type="dcterms:W3CDTF">2024-10-30T09:13:25Z</dcterms:created>
  <dcterms:modified xsi:type="dcterms:W3CDTF">2024-11-07T21:27:02Z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